
<file path=[Content_Types].xml><?xml version="1.0" encoding="utf-8"?>
<Types xmlns="http://schemas.openxmlformats.org/package/2006/content-types">
  <Default Extension="xml" ContentType="application/xml"/>
  <Default Extension="3gp" ContentType="video/unknown"/>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345" r:id="rId3"/>
    <p:sldId id="315" r:id="rId4"/>
    <p:sldId id="281" r:id="rId5"/>
    <p:sldId id="291" r:id="rId6"/>
    <p:sldId id="354" r:id="rId7"/>
    <p:sldId id="286" r:id="rId8"/>
    <p:sldId id="285" r:id="rId9"/>
    <p:sldId id="287" r:id="rId10"/>
    <p:sldId id="332" r:id="rId11"/>
    <p:sldId id="329" r:id="rId12"/>
    <p:sldId id="346" r:id="rId13"/>
    <p:sldId id="357" r:id="rId14"/>
    <p:sldId id="331" r:id="rId15"/>
    <p:sldId id="338" r:id="rId16"/>
    <p:sldId id="356" r:id="rId17"/>
    <p:sldId id="347" r:id="rId18"/>
    <p:sldId id="349" r:id="rId19"/>
    <p:sldId id="339" r:id="rId20"/>
    <p:sldId id="334" r:id="rId21"/>
    <p:sldId id="358" r:id="rId22"/>
    <p:sldId id="335" r:id="rId23"/>
    <p:sldId id="336" r:id="rId24"/>
    <p:sldId id="318" r:id="rId25"/>
    <p:sldId id="328" r:id="rId26"/>
    <p:sldId id="309" r:id="rId27"/>
    <p:sldId id="359" r:id="rId28"/>
    <p:sldId id="308" r:id="rId29"/>
    <p:sldId id="311" r:id="rId30"/>
    <p:sldId id="316" r:id="rId31"/>
    <p:sldId id="312" r:id="rId32"/>
    <p:sldId id="313" r:id="rId33"/>
    <p:sldId id="314" r:id="rId34"/>
    <p:sldId id="317" r:id="rId35"/>
    <p:sldId id="310" r:id="rId36"/>
    <p:sldId id="350" r:id="rId37"/>
    <p:sldId id="343" r:id="rId38"/>
    <p:sldId id="341" r:id="rId39"/>
    <p:sldId id="344" r:id="rId40"/>
    <p:sldId id="351" r:id="rId41"/>
    <p:sldId id="258" r:id="rId42"/>
    <p:sldId id="298" r:id="rId43"/>
    <p:sldId id="352" r:id="rId44"/>
    <p:sldId id="263" r:id="rId45"/>
    <p:sldId id="353" r:id="rId46"/>
    <p:sldId id="275" r:id="rId47"/>
    <p:sldId id="277" r:id="rId48"/>
    <p:sldId id="278" r:id="rId49"/>
    <p:sldId id="270" r:id="rId50"/>
    <p:sldId id="279" r:id="rId51"/>
    <p:sldId id="300" r:id="rId52"/>
    <p:sldId id="301" r:id="rId53"/>
    <p:sldId id="259" r:id="rId54"/>
    <p:sldId id="302" r:id="rId55"/>
    <p:sldId id="264" r:id="rId56"/>
    <p:sldId id="266" r:id="rId57"/>
    <p:sldId id="271" r:id="rId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65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E72DC28-E38B-1847-B6FD-BBDB5899A632}" type="datetimeFigureOut">
              <a:rPr lang="en-US"/>
              <a:pPr>
                <a:defRPr/>
              </a:pPr>
              <a:t>2/14/18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91655B-CAC3-9542-8D33-FA5F8492D8F3}" type="slidenum">
              <a:rPr lang="en-US"/>
              <a:pPr>
                <a:defRPr/>
              </a:pPr>
              <a:t>‹#›</a:t>
            </a:fld>
            <a:endParaRPr lang="en-US"/>
          </a:p>
        </p:txBody>
      </p:sp>
    </p:spTree>
    <p:extLst>
      <p:ext uri="{BB962C8B-B14F-4D97-AF65-F5344CB8AC3E}">
        <p14:creationId xmlns:p14="http://schemas.microsoft.com/office/powerpoint/2010/main" val="301294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A8F527A-8D4E-5B4C-A40B-8D9764D51C40}" type="datetimeFigureOut">
              <a:rPr lang="en-US"/>
              <a:pPr>
                <a:defRPr/>
              </a:pPr>
              <a:t>2/14/18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C405E3-645D-5D4B-979F-46EA66023EFC}" type="slidenum">
              <a:rPr lang="en-US"/>
              <a:pPr>
                <a:defRPr/>
              </a:pPr>
              <a:t>‹#›</a:t>
            </a:fld>
            <a:endParaRPr lang="en-US"/>
          </a:p>
        </p:txBody>
      </p:sp>
    </p:spTree>
    <p:extLst>
      <p:ext uri="{BB962C8B-B14F-4D97-AF65-F5344CB8AC3E}">
        <p14:creationId xmlns:p14="http://schemas.microsoft.com/office/powerpoint/2010/main" val="1148101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D69982C-B751-4A4E-A650-878A5058B7F9}" type="datetimeFigureOut">
              <a:rPr lang="en-US"/>
              <a:pPr>
                <a:defRPr/>
              </a:pPr>
              <a:t>2/14/18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1C43D0-F7F5-3F48-8EC0-9EF139EFBD21}" type="slidenum">
              <a:rPr lang="en-US"/>
              <a:pPr>
                <a:defRPr/>
              </a:pPr>
              <a:t>‹#›</a:t>
            </a:fld>
            <a:endParaRPr lang="en-US"/>
          </a:p>
        </p:txBody>
      </p:sp>
    </p:spTree>
    <p:extLst>
      <p:ext uri="{BB962C8B-B14F-4D97-AF65-F5344CB8AC3E}">
        <p14:creationId xmlns:p14="http://schemas.microsoft.com/office/powerpoint/2010/main" val="62514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0BA073-E32E-B44C-94C4-0910BBACB9DC}" type="datetimeFigureOut">
              <a:rPr lang="en-US"/>
              <a:pPr>
                <a:defRPr/>
              </a:pPr>
              <a:t>2/14/18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27496F-B8DE-5741-93AF-37A92D2D1B0C}" type="slidenum">
              <a:rPr lang="en-US"/>
              <a:pPr>
                <a:defRPr/>
              </a:pPr>
              <a:t>‹#›</a:t>
            </a:fld>
            <a:endParaRPr lang="en-US"/>
          </a:p>
        </p:txBody>
      </p:sp>
    </p:spTree>
    <p:extLst>
      <p:ext uri="{BB962C8B-B14F-4D97-AF65-F5344CB8AC3E}">
        <p14:creationId xmlns:p14="http://schemas.microsoft.com/office/powerpoint/2010/main" val="190662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8CDD90E-641B-ED4B-8420-A655759198BE}" type="datetimeFigureOut">
              <a:rPr lang="en-US"/>
              <a:pPr>
                <a:defRPr/>
              </a:pPr>
              <a:t>2/14/18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27DFD8-6170-8547-8F99-59AF8C063B2A}" type="slidenum">
              <a:rPr lang="en-US"/>
              <a:pPr>
                <a:defRPr/>
              </a:pPr>
              <a:t>‹#›</a:t>
            </a:fld>
            <a:endParaRPr lang="en-US"/>
          </a:p>
        </p:txBody>
      </p:sp>
    </p:spTree>
    <p:extLst>
      <p:ext uri="{BB962C8B-B14F-4D97-AF65-F5344CB8AC3E}">
        <p14:creationId xmlns:p14="http://schemas.microsoft.com/office/powerpoint/2010/main" val="2471589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B123DF0-9B32-8C4F-B650-7EC09FE7FE29}" type="datetimeFigureOut">
              <a:rPr lang="en-US"/>
              <a:pPr>
                <a:defRPr/>
              </a:pPr>
              <a:t>2/14/18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C049BE-05A3-944D-9C07-C48502D50642}" type="slidenum">
              <a:rPr lang="en-US"/>
              <a:pPr>
                <a:defRPr/>
              </a:pPr>
              <a:t>‹#›</a:t>
            </a:fld>
            <a:endParaRPr lang="en-US"/>
          </a:p>
        </p:txBody>
      </p:sp>
    </p:spTree>
    <p:extLst>
      <p:ext uri="{BB962C8B-B14F-4D97-AF65-F5344CB8AC3E}">
        <p14:creationId xmlns:p14="http://schemas.microsoft.com/office/powerpoint/2010/main" val="1264933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E8F1E50-A20D-1945-924D-BFCCF644EE2F}" type="datetimeFigureOut">
              <a:rPr lang="en-US"/>
              <a:pPr>
                <a:defRPr/>
              </a:pPr>
              <a:t>2/14/18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B1D0FB0-4D17-6246-B9B2-16582DE38EB3}" type="slidenum">
              <a:rPr lang="en-US"/>
              <a:pPr>
                <a:defRPr/>
              </a:pPr>
              <a:t>‹#›</a:t>
            </a:fld>
            <a:endParaRPr lang="en-US"/>
          </a:p>
        </p:txBody>
      </p:sp>
    </p:spTree>
    <p:extLst>
      <p:ext uri="{BB962C8B-B14F-4D97-AF65-F5344CB8AC3E}">
        <p14:creationId xmlns:p14="http://schemas.microsoft.com/office/powerpoint/2010/main" val="69546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AA42EF6-E3F2-174D-950B-01FCA8C64133}" type="datetimeFigureOut">
              <a:rPr lang="en-US"/>
              <a:pPr>
                <a:defRPr/>
              </a:pPr>
              <a:t>2/14/18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C26052-011B-B549-817D-A41A87BA53B8}" type="slidenum">
              <a:rPr lang="en-US"/>
              <a:pPr>
                <a:defRPr/>
              </a:pPr>
              <a:t>‹#›</a:t>
            </a:fld>
            <a:endParaRPr lang="en-US"/>
          </a:p>
        </p:txBody>
      </p:sp>
    </p:spTree>
    <p:extLst>
      <p:ext uri="{BB962C8B-B14F-4D97-AF65-F5344CB8AC3E}">
        <p14:creationId xmlns:p14="http://schemas.microsoft.com/office/powerpoint/2010/main" val="2251989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D4B5B8-5EB5-9F43-BCEC-43D897ECBB79}" type="datetimeFigureOut">
              <a:rPr lang="en-US"/>
              <a:pPr>
                <a:defRPr/>
              </a:pPr>
              <a:t>2/14/18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F8A2D05-1ED8-3441-9BB6-A0F85C54A51E}" type="slidenum">
              <a:rPr lang="en-US"/>
              <a:pPr>
                <a:defRPr/>
              </a:pPr>
              <a:t>‹#›</a:t>
            </a:fld>
            <a:endParaRPr lang="en-US"/>
          </a:p>
        </p:txBody>
      </p:sp>
    </p:spTree>
    <p:extLst>
      <p:ext uri="{BB962C8B-B14F-4D97-AF65-F5344CB8AC3E}">
        <p14:creationId xmlns:p14="http://schemas.microsoft.com/office/powerpoint/2010/main" val="28934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A04410-F6AD-8E44-9C2E-0686ED650759}" type="datetimeFigureOut">
              <a:rPr lang="en-US"/>
              <a:pPr>
                <a:defRPr/>
              </a:pPr>
              <a:t>2/14/18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356E48-D29C-E640-854E-12E84C9ABB8D}" type="slidenum">
              <a:rPr lang="en-US"/>
              <a:pPr>
                <a:defRPr/>
              </a:pPr>
              <a:t>‹#›</a:t>
            </a:fld>
            <a:endParaRPr lang="en-US"/>
          </a:p>
        </p:txBody>
      </p:sp>
    </p:spTree>
    <p:extLst>
      <p:ext uri="{BB962C8B-B14F-4D97-AF65-F5344CB8AC3E}">
        <p14:creationId xmlns:p14="http://schemas.microsoft.com/office/powerpoint/2010/main" val="256998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0D0566-38B0-C041-9904-F0956678DD0C}" type="datetimeFigureOut">
              <a:rPr lang="en-US"/>
              <a:pPr>
                <a:defRPr/>
              </a:pPr>
              <a:t>2/14/18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C9483F-F948-AE42-A5D5-81D3B04F5EFB}" type="slidenum">
              <a:rPr lang="en-US"/>
              <a:pPr>
                <a:defRPr/>
              </a:pPr>
              <a:t>‹#›</a:t>
            </a:fld>
            <a:endParaRPr lang="en-US"/>
          </a:p>
        </p:txBody>
      </p:sp>
    </p:spTree>
    <p:extLst>
      <p:ext uri="{BB962C8B-B14F-4D97-AF65-F5344CB8AC3E}">
        <p14:creationId xmlns:p14="http://schemas.microsoft.com/office/powerpoint/2010/main" val="13506884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565E9511-9F12-3043-A8FD-EC767F5AEC7D}" type="datetimeFigureOut">
              <a:rPr lang="en-US"/>
              <a:pPr>
                <a:defRPr/>
              </a:pPr>
              <a:t>2/14/18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F958EE72-2406-F149-8A9F-2AA38E41F6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 Id="rId3"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 Id="rId3"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 Id="rId3"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5.png"/><Relationship Id="rId1" Type="http://schemas.microsoft.com/office/2007/relationships/media" Target="../media/media1.3gp"/><Relationship Id="rId2" Type="http://schemas.openxmlformats.org/officeDocument/2006/relationships/video" Target="../media/media1.3g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amazon.com/exec/obidos/ASIN/0192807161/susandunnmome-20" TargetMode="External"/><Relationship Id="rId3" Type="http://schemas.openxmlformats.org/officeDocument/2006/relationships/image" Target="../media/image5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7.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Auszug_der_Ostpr__Landwehr_18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7813"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5941020"/>
            <a:ext cx="7543800" cy="923330"/>
          </a:xfrm>
          <a:prstGeom prst="rect">
            <a:avLst/>
          </a:prstGeom>
          <a:solidFill>
            <a:schemeClr val="bg1"/>
          </a:solidFill>
        </p:spPr>
        <p:txBody>
          <a:bodyPr wrap="square" rtlCol="0">
            <a:spAutoFit/>
          </a:bodyPr>
          <a:lstStyle/>
          <a:p>
            <a:r>
              <a:rPr lang="en-US" dirty="0" smtClean="0"/>
              <a:t>War in Germany 2018 </a:t>
            </a:r>
          </a:p>
          <a:p>
            <a:r>
              <a:rPr lang="en-US" dirty="0" smtClean="0"/>
              <a:t>Adam Tooze</a:t>
            </a:r>
          </a:p>
          <a:p>
            <a:r>
              <a:rPr lang="en-US" dirty="0" smtClean="0"/>
              <a:t>Lecture 8 Thinking Napoleonic War: Clausewitz and history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3"/>
          <p:cNvSpPr txBox="1">
            <a:spLocks noChangeArrowheads="1"/>
          </p:cNvSpPr>
          <p:nvPr/>
        </p:nvSpPr>
        <p:spPr bwMode="auto">
          <a:xfrm>
            <a:off x="0" y="5222875"/>
            <a:ext cx="4800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Friedrich Schiller (1759-1805): Weltgeschichte ist das Weltgericht – World history is the final court (world court)</a:t>
            </a:r>
          </a:p>
          <a:p>
            <a:pPr eaLnBrk="1" hangingPunct="1"/>
            <a:r>
              <a:rPr lang="en-US" sz="1800">
                <a:latin typeface="Calibri" charset="0"/>
              </a:rPr>
              <a:t>Professor of philosophy and history at Jena 1789-1805</a:t>
            </a:r>
          </a:p>
        </p:txBody>
      </p:sp>
      <p:sp>
        <p:nvSpPr>
          <p:cNvPr id="23554" name="TextBox 4"/>
          <p:cNvSpPr txBox="1">
            <a:spLocks noChangeArrowheads="1"/>
          </p:cNvSpPr>
          <p:nvPr/>
        </p:nvSpPr>
        <p:spPr bwMode="auto">
          <a:xfrm>
            <a:off x="4910138" y="4549775"/>
            <a:ext cx="41576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Georg Wilhelm Friedrich Hegel (1770–1831): history is not the soil in which happiness grows. The periods of happiness in it are the blank pages of history";</a:t>
            </a:r>
            <a:r>
              <a:rPr lang="en-US" sz="1800" baseline="30000">
                <a:latin typeface="Calibri" charset="0"/>
                <a:hlinkClick r:id="" action="ppaction://noaction"/>
              </a:rPr>
              <a:t>[4]</a:t>
            </a:r>
            <a:r>
              <a:rPr lang="en-US" sz="1800">
                <a:latin typeface="Calibri" charset="0"/>
              </a:rPr>
              <a:t> "History as the slaughter-bench" (</a:t>
            </a:r>
            <a:r>
              <a:rPr lang="en-US" sz="1800" i="1">
                <a:latin typeface="Calibri" charset="0"/>
              </a:rPr>
              <a:t>Geschichte Als Schlachtbank</a:t>
            </a:r>
          </a:p>
          <a:p>
            <a:pPr eaLnBrk="1" hangingPunct="1"/>
            <a:r>
              <a:rPr lang="en-US" sz="1800">
                <a:latin typeface="Calibri" charset="0"/>
              </a:rPr>
              <a:t>Professor of Philosophy at Berlin 1818-1831</a:t>
            </a:r>
          </a:p>
        </p:txBody>
      </p:sp>
      <p:pic>
        <p:nvPicPr>
          <p:cNvPr id="23555" name="Picture 5" descr="240px-Friedrich_schill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100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200px-Hege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0138" y="-22225"/>
            <a:ext cx="42672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398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 grpId="0"/>
      <p:bldP spid="235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1750"/>
            <a:ext cx="3581400" cy="2308324"/>
          </a:xfrm>
          <a:prstGeom prst="rect">
            <a:avLst/>
          </a:prstGeom>
          <a:noFill/>
        </p:spPr>
        <p:txBody>
          <a:bodyPr wrap="square" rtlCol="0">
            <a:spAutoFit/>
          </a:bodyPr>
          <a:lstStyle/>
          <a:p>
            <a:r>
              <a:rPr lang="en-US" dirty="0" smtClean="0"/>
              <a:t>Countess Marie von </a:t>
            </a:r>
            <a:r>
              <a:rPr lang="en-US" dirty="0" err="1" smtClean="0"/>
              <a:t>Brühl</a:t>
            </a:r>
            <a:r>
              <a:rPr lang="en-US" dirty="0" smtClean="0"/>
              <a:t> 1779-1836</a:t>
            </a:r>
          </a:p>
          <a:p>
            <a:endParaRPr lang="en-US" dirty="0"/>
          </a:p>
          <a:p>
            <a:r>
              <a:rPr lang="en-US" dirty="0" smtClean="0"/>
              <a:t>Patriot </a:t>
            </a:r>
          </a:p>
          <a:p>
            <a:r>
              <a:rPr lang="en-US" dirty="0" err="1" smtClean="0"/>
              <a:t>Salonniere</a:t>
            </a:r>
            <a:r>
              <a:rPr lang="en-US" dirty="0" smtClean="0"/>
              <a:t> in French occupied Berlin 1806-1810.</a:t>
            </a:r>
            <a:endParaRPr lang="en-US" dirty="0"/>
          </a:p>
          <a:p>
            <a:r>
              <a:rPr lang="en-US" dirty="0" smtClean="0"/>
              <a:t>Close friend of Princes Marianne</a:t>
            </a:r>
          </a:p>
          <a:p>
            <a:r>
              <a:rPr lang="en-US" dirty="0" smtClean="0"/>
              <a:t>Passionately anti-French  </a:t>
            </a:r>
            <a:endParaRPr lang="en-US" dirty="0"/>
          </a:p>
        </p:txBody>
      </p:sp>
      <p:sp>
        <p:nvSpPr>
          <p:cNvPr id="3" name="TextBox 2"/>
          <p:cNvSpPr txBox="1"/>
          <p:nvPr/>
        </p:nvSpPr>
        <p:spPr>
          <a:xfrm>
            <a:off x="304800" y="2438400"/>
            <a:ext cx="3200400" cy="1477328"/>
          </a:xfrm>
          <a:prstGeom prst="rect">
            <a:avLst/>
          </a:prstGeom>
          <a:noFill/>
        </p:spPr>
        <p:txBody>
          <a:bodyPr wrap="square" rtlCol="0">
            <a:spAutoFit/>
          </a:bodyPr>
          <a:lstStyle/>
          <a:p>
            <a:r>
              <a:rPr lang="en-US" dirty="0" smtClean="0"/>
              <a:t>Falls in love with a younger officer far below her rank. Her mother dismissed the affair as “like something out of a novel”</a:t>
            </a:r>
            <a:endParaRPr lang="en-US" dirty="0"/>
          </a:p>
        </p:txBody>
      </p:sp>
      <p:sp>
        <p:nvSpPr>
          <p:cNvPr id="4" name="TextBox 3"/>
          <p:cNvSpPr txBox="1"/>
          <p:nvPr/>
        </p:nvSpPr>
        <p:spPr>
          <a:xfrm>
            <a:off x="304800" y="4038600"/>
            <a:ext cx="3352800" cy="2308324"/>
          </a:xfrm>
          <a:prstGeom prst="rect">
            <a:avLst/>
          </a:prstGeom>
          <a:noFill/>
        </p:spPr>
        <p:txBody>
          <a:bodyPr wrap="square" rtlCol="0">
            <a:spAutoFit/>
          </a:bodyPr>
          <a:lstStyle/>
          <a:p>
            <a:r>
              <a:rPr lang="en-US" dirty="0" smtClean="0"/>
              <a:t>Persuaded her reluctant mother and her friends including PM Stein to accept her marriage because her young man was close friend of Scharnhorst one of the most glamorous of the Prussian military reformers.  </a:t>
            </a:r>
            <a:endParaRPr lang="en-US" dirty="0"/>
          </a:p>
        </p:txBody>
      </p:sp>
      <p:pic>
        <p:nvPicPr>
          <p:cNvPr id="5" name="Picture 3" descr="static1.squarespa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360" y="0"/>
            <a:ext cx="52706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5440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0px-Friedrich_Bury_-_Bildnis_des_Generals_von_Scharnhor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75"/>
            <a:ext cx="2794000" cy="3378200"/>
          </a:xfrm>
          <a:prstGeom prst="rect">
            <a:avLst/>
          </a:prstGeom>
        </p:spPr>
      </p:pic>
      <p:pic>
        <p:nvPicPr>
          <p:cNvPr id="3" name="Picture 2" descr="Cwz1807dis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676400"/>
            <a:ext cx="2463800" cy="2489200"/>
          </a:xfrm>
          <a:prstGeom prst="rect">
            <a:avLst/>
          </a:prstGeom>
        </p:spPr>
      </p:pic>
      <p:sp>
        <p:nvSpPr>
          <p:cNvPr id="4" name="TextBox 3"/>
          <p:cNvSpPr txBox="1"/>
          <p:nvPr/>
        </p:nvSpPr>
        <p:spPr>
          <a:xfrm>
            <a:off x="5562600" y="1447800"/>
            <a:ext cx="2743200" cy="1200329"/>
          </a:xfrm>
          <a:prstGeom prst="rect">
            <a:avLst/>
          </a:prstGeom>
          <a:noFill/>
        </p:spPr>
        <p:txBody>
          <a:bodyPr wrap="square" rtlCol="0">
            <a:spAutoFit/>
          </a:bodyPr>
          <a:lstStyle/>
          <a:p>
            <a:r>
              <a:rPr lang="en-US" dirty="0" smtClean="0"/>
              <a:t>Marie’s </a:t>
            </a:r>
            <a:r>
              <a:rPr lang="en-US" dirty="0"/>
              <a:t>y</a:t>
            </a:r>
            <a:r>
              <a:rPr lang="en-US" dirty="0" smtClean="0"/>
              <a:t>oung officer was Carl von Clausewitz Scharnhorst’s favorite pupil. </a:t>
            </a:r>
            <a:endParaRPr lang="en-US" dirty="0"/>
          </a:p>
        </p:txBody>
      </p:sp>
      <p:sp>
        <p:nvSpPr>
          <p:cNvPr id="5" name="TextBox 4"/>
          <p:cNvSpPr txBox="1">
            <a:spLocks noChangeArrowheads="1"/>
          </p:cNvSpPr>
          <p:nvPr/>
        </p:nvSpPr>
        <p:spPr bwMode="auto">
          <a:xfrm>
            <a:off x="1295400" y="4343400"/>
            <a:ext cx="2209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Marie von Clausewitz – née Countess von </a:t>
            </a:r>
            <a:r>
              <a:rPr lang="en-US" sz="1800" dirty="0" err="1"/>
              <a:t>Brühl</a:t>
            </a:r>
            <a:r>
              <a:rPr lang="en-US" sz="1800" dirty="0"/>
              <a:t> “staff officer” and editor of On War </a:t>
            </a:r>
          </a:p>
        </p:txBody>
      </p:sp>
      <p:sp>
        <p:nvSpPr>
          <p:cNvPr id="6" name="TextBox 5"/>
          <p:cNvSpPr txBox="1"/>
          <p:nvPr/>
        </p:nvSpPr>
        <p:spPr>
          <a:xfrm>
            <a:off x="4953000" y="4191000"/>
            <a:ext cx="3886200" cy="1477328"/>
          </a:xfrm>
          <a:prstGeom prst="rect">
            <a:avLst/>
          </a:prstGeom>
          <a:noFill/>
        </p:spPr>
        <p:txBody>
          <a:bodyPr wrap="square" rtlCol="0">
            <a:spAutoFit/>
          </a:bodyPr>
          <a:lstStyle/>
          <a:p>
            <a:r>
              <a:rPr lang="en-US" dirty="0" smtClean="0"/>
              <a:t>Without Marie, Carl would have remained enclosed in his own time. He would have been a bit player in the drama of 1806-1815 not what he became. </a:t>
            </a:r>
            <a:endParaRPr lang="en-US" dirty="0"/>
          </a:p>
        </p:txBody>
      </p:sp>
      <p:sp>
        <p:nvSpPr>
          <p:cNvPr id="7" name="TextBox 6"/>
          <p:cNvSpPr txBox="1"/>
          <p:nvPr/>
        </p:nvSpPr>
        <p:spPr>
          <a:xfrm>
            <a:off x="3124200" y="152400"/>
            <a:ext cx="5486400" cy="923330"/>
          </a:xfrm>
          <a:prstGeom prst="rect">
            <a:avLst/>
          </a:prstGeom>
          <a:noFill/>
        </p:spPr>
        <p:txBody>
          <a:bodyPr wrap="square" rtlCol="0">
            <a:spAutoFit/>
          </a:bodyPr>
          <a:lstStyle/>
          <a:p>
            <a:r>
              <a:rPr lang="en-US" dirty="0" smtClean="0"/>
              <a:t>Gerhard von Scharnhorst the icon of romantic proto-nationalist German militarism – Hanoverian fighting for Prussia (and Russia) v. France</a:t>
            </a:r>
            <a:endParaRPr lang="en-US" dirty="0"/>
          </a:p>
        </p:txBody>
      </p:sp>
    </p:spTree>
    <p:extLst>
      <p:ext uri="{BB962C8B-B14F-4D97-AF65-F5344CB8AC3E}">
        <p14:creationId xmlns:p14="http://schemas.microsoft.com/office/powerpoint/2010/main" val="4075760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2-11 at 10.39.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
            <a:ext cx="4470650" cy="6858000"/>
          </a:xfrm>
          <a:prstGeom prst="rect">
            <a:avLst/>
          </a:prstGeom>
        </p:spPr>
      </p:pic>
    </p:spTree>
    <p:extLst>
      <p:ext uri="{BB962C8B-B14F-4D97-AF65-F5344CB8AC3E}">
        <p14:creationId xmlns:p14="http://schemas.microsoft.com/office/powerpoint/2010/main" val="33003963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omkrie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
            <a:ext cx="4648200" cy="6920653"/>
          </a:xfrm>
          <a:prstGeom prst="rect">
            <a:avLst/>
          </a:prstGeom>
        </p:spPr>
      </p:pic>
      <p:sp>
        <p:nvSpPr>
          <p:cNvPr id="2" name="TextBox 1"/>
          <p:cNvSpPr txBox="1"/>
          <p:nvPr/>
        </p:nvSpPr>
        <p:spPr>
          <a:xfrm>
            <a:off x="228600" y="457200"/>
            <a:ext cx="4267200" cy="1477328"/>
          </a:xfrm>
          <a:prstGeom prst="rect">
            <a:avLst/>
          </a:prstGeom>
          <a:solidFill>
            <a:schemeClr val="bg1"/>
          </a:solidFill>
        </p:spPr>
        <p:txBody>
          <a:bodyPr wrap="square" rtlCol="0">
            <a:spAutoFit/>
          </a:bodyPr>
          <a:lstStyle/>
          <a:p>
            <a:r>
              <a:rPr lang="en-US" dirty="0" smtClean="0"/>
              <a:t>When Carl died in 1831 shipwrecked in an age that had moved on beyond the days of their youth, Marie von Clausewitz edited his unfinished master piece and published </a:t>
            </a:r>
            <a:r>
              <a:rPr lang="en-US" dirty="0" smtClean="0"/>
              <a:t>it. </a:t>
            </a:r>
            <a:endParaRPr lang="en-US" dirty="0"/>
          </a:p>
        </p:txBody>
      </p:sp>
      <p:sp>
        <p:nvSpPr>
          <p:cNvPr id="3" name="TextBox 2"/>
          <p:cNvSpPr txBox="1"/>
          <p:nvPr/>
        </p:nvSpPr>
        <p:spPr>
          <a:xfrm>
            <a:off x="1219200" y="2209800"/>
            <a:ext cx="4495800" cy="1200329"/>
          </a:xfrm>
          <a:prstGeom prst="rect">
            <a:avLst/>
          </a:prstGeom>
          <a:solidFill>
            <a:schemeClr val="bg1"/>
          </a:solidFill>
        </p:spPr>
        <p:txBody>
          <a:bodyPr wrap="square" rtlCol="0">
            <a:spAutoFit/>
          </a:bodyPr>
          <a:lstStyle/>
          <a:p>
            <a:r>
              <a:rPr lang="en-US" dirty="0" smtClean="0"/>
              <a:t>It was read only by inner most circle of Prussian military.</a:t>
            </a:r>
          </a:p>
          <a:p>
            <a:r>
              <a:rPr lang="en-US" dirty="0" smtClean="0"/>
              <a:t>By 1859 when 2</a:t>
            </a:r>
            <a:r>
              <a:rPr lang="en-US" baseline="30000" dirty="0" smtClean="0"/>
              <a:t>nd</a:t>
            </a:r>
            <a:r>
              <a:rPr lang="en-US" dirty="0" smtClean="0"/>
              <a:t> edition brought out the 1</a:t>
            </a:r>
            <a:r>
              <a:rPr lang="en-US" baseline="30000" dirty="0" smtClean="0"/>
              <a:t>st</a:t>
            </a:r>
            <a:r>
              <a:rPr lang="en-US" dirty="0" smtClean="0"/>
              <a:t> 1500 copies had not sold. </a:t>
            </a:r>
            <a:endParaRPr lang="en-US" dirty="0"/>
          </a:p>
        </p:txBody>
      </p:sp>
      <p:sp>
        <p:nvSpPr>
          <p:cNvPr id="4" name="TextBox 3"/>
          <p:cNvSpPr txBox="1"/>
          <p:nvPr/>
        </p:nvSpPr>
        <p:spPr>
          <a:xfrm>
            <a:off x="2286000" y="3657600"/>
            <a:ext cx="4724400" cy="923330"/>
          </a:xfrm>
          <a:prstGeom prst="rect">
            <a:avLst/>
          </a:prstGeom>
          <a:solidFill>
            <a:schemeClr val="bg1"/>
          </a:solidFill>
        </p:spPr>
        <p:txBody>
          <a:bodyPr wrap="square" rtlCol="0">
            <a:spAutoFit/>
          </a:bodyPr>
          <a:lstStyle/>
          <a:p>
            <a:r>
              <a:rPr lang="en-US" dirty="0" smtClean="0"/>
              <a:t>In 1869 Clausewitz featured in Tolstoy’s war and peace not as author of </a:t>
            </a:r>
            <a:r>
              <a:rPr lang="en-US" i="1" dirty="0" smtClean="0"/>
              <a:t>On War</a:t>
            </a:r>
            <a:r>
              <a:rPr lang="en-US" dirty="0" smtClean="0"/>
              <a:t> but as protagonist in drama of 1812 </a:t>
            </a:r>
            <a:endParaRPr lang="en-US" dirty="0"/>
          </a:p>
        </p:txBody>
      </p:sp>
      <p:sp>
        <p:nvSpPr>
          <p:cNvPr id="5" name="TextBox 4"/>
          <p:cNvSpPr txBox="1"/>
          <p:nvPr/>
        </p:nvSpPr>
        <p:spPr>
          <a:xfrm>
            <a:off x="3352800" y="4800600"/>
            <a:ext cx="5257800" cy="923330"/>
          </a:xfrm>
          <a:prstGeom prst="rect">
            <a:avLst/>
          </a:prstGeom>
          <a:solidFill>
            <a:schemeClr val="bg1"/>
          </a:solidFill>
        </p:spPr>
        <p:txBody>
          <a:bodyPr wrap="square" rtlCol="0">
            <a:spAutoFit/>
          </a:bodyPr>
          <a:lstStyle/>
          <a:p>
            <a:r>
              <a:rPr lang="en-US" dirty="0" smtClean="0"/>
              <a:t>It is Franco-Prussian war 1870/71 and then 1914 that made him famous/infamous as inspiration of German general staff </a:t>
            </a:r>
            <a:endParaRPr lang="en-US" dirty="0"/>
          </a:p>
        </p:txBody>
      </p:sp>
      <p:sp>
        <p:nvSpPr>
          <p:cNvPr id="6" name="TextBox 5"/>
          <p:cNvSpPr txBox="1"/>
          <p:nvPr/>
        </p:nvSpPr>
        <p:spPr>
          <a:xfrm>
            <a:off x="4343400" y="5943600"/>
            <a:ext cx="4191000" cy="646331"/>
          </a:xfrm>
          <a:prstGeom prst="rect">
            <a:avLst/>
          </a:prstGeom>
          <a:solidFill>
            <a:schemeClr val="bg1"/>
          </a:solidFill>
        </p:spPr>
        <p:txBody>
          <a:bodyPr wrap="square" rtlCol="0">
            <a:spAutoFit/>
          </a:bodyPr>
          <a:lstStyle/>
          <a:p>
            <a:r>
              <a:rPr lang="en-US" dirty="0" smtClean="0">
                <a:sym typeface="Wingdings"/>
              </a:rPr>
              <a:t> Clausewitz is like Nietzsche and Wagner – a “dangerous mind”</a:t>
            </a:r>
            <a:endParaRPr lang="en-US" dirty="0"/>
          </a:p>
        </p:txBody>
      </p:sp>
    </p:spTree>
    <p:extLst>
      <p:ext uri="{BB962C8B-B14F-4D97-AF65-F5344CB8AC3E}">
        <p14:creationId xmlns:p14="http://schemas.microsoft.com/office/powerpoint/2010/main" val="93481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2209800" cy="369332"/>
          </a:xfrm>
          <a:prstGeom prst="rect">
            <a:avLst/>
          </a:prstGeom>
          <a:noFill/>
        </p:spPr>
        <p:txBody>
          <a:bodyPr wrap="square" rtlCol="0">
            <a:spAutoFit/>
          </a:bodyPr>
          <a:lstStyle/>
          <a:p>
            <a:r>
              <a:rPr lang="en-US" dirty="0" smtClean="0"/>
              <a:t>Nazis loved him</a:t>
            </a:r>
            <a:endParaRPr lang="en-US" dirty="0"/>
          </a:p>
        </p:txBody>
      </p:sp>
      <p:pic>
        <p:nvPicPr>
          <p:cNvPr id="10" name="Picture 9"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1" y="6349"/>
            <a:ext cx="4724400" cy="6883399"/>
          </a:xfrm>
          <a:prstGeom prst="rect">
            <a:avLst/>
          </a:prstGeom>
        </p:spPr>
      </p:pic>
      <p:sp>
        <p:nvSpPr>
          <p:cNvPr id="6" name="Rectangle 5"/>
          <p:cNvSpPr/>
          <p:nvPr/>
        </p:nvSpPr>
        <p:spPr>
          <a:xfrm>
            <a:off x="152400" y="762000"/>
            <a:ext cx="4114800" cy="4801315"/>
          </a:xfrm>
          <a:prstGeom prst="rect">
            <a:avLst/>
          </a:prstGeom>
        </p:spPr>
        <p:txBody>
          <a:bodyPr wrap="square">
            <a:spAutoFit/>
          </a:bodyPr>
          <a:lstStyle/>
          <a:p>
            <a:r>
              <a:rPr lang="en-US" dirty="0"/>
              <a:t>'Who liberated Germany? 1813', Hitler </a:t>
            </a:r>
            <a:r>
              <a:rPr lang="en-US" dirty="0" smtClean="0"/>
              <a:t>scribbled in </a:t>
            </a:r>
            <a:r>
              <a:rPr lang="en-US" dirty="0"/>
              <a:t>his notes for a speech already in the twenties. 'Not the host of </a:t>
            </a:r>
            <a:r>
              <a:rPr lang="en-US" dirty="0" smtClean="0"/>
              <a:t>the meek</a:t>
            </a:r>
            <a:r>
              <a:rPr lang="en-US" dirty="0"/>
              <a:t>, but the hardheads. Not the Simons - </a:t>
            </a:r>
            <a:r>
              <a:rPr lang="en-US" dirty="0" err="1"/>
              <a:t>Wirts</a:t>
            </a:r>
            <a:r>
              <a:rPr lang="en-US" dirty="0"/>
              <a:t> - </a:t>
            </a:r>
            <a:r>
              <a:rPr lang="en-US" dirty="0" err="1"/>
              <a:t>Erzbergers</a:t>
            </a:r>
            <a:r>
              <a:rPr lang="en-US" dirty="0"/>
              <a:t> </a:t>
            </a:r>
            <a:r>
              <a:rPr lang="en-US" dirty="0" smtClean="0"/>
              <a:t>- </a:t>
            </a:r>
            <a:r>
              <a:rPr lang="en-US" dirty="0" err="1" smtClean="0"/>
              <a:t>Rathenaus</a:t>
            </a:r>
            <a:r>
              <a:rPr lang="en-US" dirty="0" smtClean="0"/>
              <a:t>, (Weimar era advocates of fulfilling Versailles) but </a:t>
            </a:r>
            <a:r>
              <a:rPr lang="en-US" dirty="0"/>
              <a:t>the Bluchers, </a:t>
            </a:r>
            <a:r>
              <a:rPr lang="en-US" dirty="0" err="1"/>
              <a:t>Scharnhorsts</a:t>
            </a:r>
            <a:r>
              <a:rPr lang="en-US" dirty="0"/>
              <a:t>, </a:t>
            </a:r>
            <a:r>
              <a:rPr lang="en-US" dirty="0" err="1"/>
              <a:t>Yorcks</a:t>
            </a:r>
            <a:r>
              <a:rPr lang="en-US" dirty="0"/>
              <a:t> and</a:t>
            </a:r>
          </a:p>
          <a:p>
            <a:r>
              <a:rPr lang="en-US" dirty="0" err="1"/>
              <a:t>Gneisenaus</a:t>
            </a:r>
            <a:r>
              <a:rPr lang="en-US" dirty="0"/>
              <a:t>. The spirit that Clausewitz expressed in a </a:t>
            </a:r>
            <a:r>
              <a:rPr lang="en-US" dirty="0" smtClean="0"/>
              <a:t>pamphlet: Clausewitz's </a:t>
            </a:r>
            <a:r>
              <a:rPr lang="en-US" dirty="0" err="1"/>
              <a:t>Bekenntnis</a:t>
            </a:r>
            <a:r>
              <a:rPr lang="en-US" dirty="0" smtClean="0"/>
              <a:t>.”</a:t>
            </a:r>
          </a:p>
          <a:p>
            <a:endParaRPr lang="en-US" dirty="0"/>
          </a:p>
          <a:p>
            <a:r>
              <a:rPr lang="en-US" dirty="0" smtClean="0"/>
              <a:t>'</a:t>
            </a:r>
            <a:r>
              <a:rPr lang="en-US" dirty="0"/>
              <a:t>Thus Clausewitz stretches out his </a:t>
            </a:r>
            <a:r>
              <a:rPr lang="en-US" dirty="0" smtClean="0"/>
              <a:t>hand to </a:t>
            </a:r>
            <a:r>
              <a:rPr lang="en-US" dirty="0"/>
              <a:t>us over the civilian nineteenth century', wrote a fledgling National</a:t>
            </a:r>
          </a:p>
          <a:p>
            <a:r>
              <a:rPr lang="en-US" dirty="0"/>
              <a:t>Socialist scholar in his Heidelberg dissertation from </a:t>
            </a:r>
            <a:r>
              <a:rPr lang="en-US" dirty="0" smtClean="0"/>
              <a:t>1934.</a:t>
            </a:r>
            <a:endParaRPr lang="en-US" dirty="0"/>
          </a:p>
        </p:txBody>
      </p:sp>
      <p:sp>
        <p:nvSpPr>
          <p:cNvPr id="11" name="TextBox 10"/>
          <p:cNvSpPr txBox="1"/>
          <p:nvPr/>
        </p:nvSpPr>
        <p:spPr>
          <a:xfrm>
            <a:off x="5943600" y="5562600"/>
            <a:ext cx="2514600" cy="923330"/>
          </a:xfrm>
          <a:prstGeom prst="rect">
            <a:avLst/>
          </a:prstGeom>
          <a:noFill/>
        </p:spPr>
        <p:txBody>
          <a:bodyPr wrap="square" rtlCol="0">
            <a:spAutoFit/>
          </a:bodyPr>
          <a:lstStyle/>
          <a:p>
            <a:r>
              <a:rPr lang="en-US" dirty="0" smtClean="0"/>
              <a:t>These times are yours. What they will be, they will be through you.”</a:t>
            </a:r>
            <a:endParaRPr lang="en-US" dirty="0"/>
          </a:p>
        </p:txBody>
      </p:sp>
    </p:spTree>
    <p:extLst>
      <p:ext uri="{BB962C8B-B14F-4D97-AF65-F5344CB8AC3E}">
        <p14:creationId xmlns:p14="http://schemas.microsoft.com/office/powerpoint/2010/main" val="2412108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133600"/>
            <a:ext cx="3124200" cy="1200329"/>
          </a:xfrm>
          <a:prstGeom prst="rect">
            <a:avLst/>
          </a:prstGeom>
          <a:noFill/>
        </p:spPr>
        <p:txBody>
          <a:bodyPr wrap="square" rtlCol="0">
            <a:spAutoFit/>
          </a:bodyPr>
          <a:lstStyle/>
          <a:p>
            <a:r>
              <a:rPr lang="en-US" dirty="0" smtClean="0"/>
              <a:t>Clausewitz’s political manifesto of 1812 is read out on German radio for new years 1944 </a:t>
            </a:r>
            <a:endParaRPr lang="en-US" dirty="0"/>
          </a:p>
        </p:txBody>
      </p:sp>
      <p:sp>
        <p:nvSpPr>
          <p:cNvPr id="3" name="TextBox 2"/>
          <p:cNvSpPr txBox="1"/>
          <p:nvPr/>
        </p:nvSpPr>
        <p:spPr>
          <a:xfrm>
            <a:off x="381000" y="3657600"/>
            <a:ext cx="2971800" cy="923330"/>
          </a:xfrm>
          <a:prstGeom prst="rect">
            <a:avLst/>
          </a:prstGeom>
          <a:noFill/>
        </p:spPr>
        <p:txBody>
          <a:bodyPr wrap="square" rtlCol="0">
            <a:spAutoFit/>
          </a:bodyPr>
          <a:lstStyle/>
          <a:p>
            <a:r>
              <a:rPr lang="en-US" dirty="0" smtClean="0"/>
              <a:t>Hitler invokes Clausewitz is his Last Testament to Admiral </a:t>
            </a:r>
            <a:r>
              <a:rPr lang="en-US" dirty="0" err="1" smtClean="0"/>
              <a:t>Dönitz</a:t>
            </a:r>
            <a:r>
              <a:rPr lang="en-US" dirty="0" smtClean="0"/>
              <a:t> (1945)</a:t>
            </a:r>
            <a:endParaRPr lang="en-US" dirty="0"/>
          </a:p>
        </p:txBody>
      </p:sp>
      <p:sp>
        <p:nvSpPr>
          <p:cNvPr id="4" name="TextBox 3"/>
          <p:cNvSpPr txBox="1"/>
          <p:nvPr/>
        </p:nvSpPr>
        <p:spPr>
          <a:xfrm>
            <a:off x="304800" y="228600"/>
            <a:ext cx="3429000" cy="1477328"/>
          </a:xfrm>
          <a:prstGeom prst="rect">
            <a:avLst/>
          </a:prstGeom>
          <a:noFill/>
        </p:spPr>
        <p:txBody>
          <a:bodyPr wrap="square" rtlCol="0">
            <a:spAutoFit/>
          </a:bodyPr>
          <a:lstStyle/>
          <a:p>
            <a:r>
              <a:rPr lang="en-US" dirty="0" smtClean="0"/>
              <a:t>Clausewitz’s political manifesto of 1812 is translated into English as his “Declaration” – </a:t>
            </a:r>
            <a:r>
              <a:rPr lang="en-US" dirty="0" err="1" smtClean="0"/>
              <a:t>Bekenntnis</a:t>
            </a:r>
            <a:r>
              <a:rPr lang="en-US" dirty="0" smtClean="0"/>
              <a:t> actually means “Credo”</a:t>
            </a:r>
            <a:endParaRPr lang="en-US" dirty="0"/>
          </a:p>
        </p:txBody>
      </p:sp>
      <p:pic>
        <p:nvPicPr>
          <p:cNvPr id="5" name="Picture 4" descr="md224703818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0"/>
            <a:ext cx="4800600" cy="6848855"/>
          </a:xfrm>
          <a:prstGeom prst="rect">
            <a:avLst/>
          </a:prstGeom>
        </p:spPr>
      </p:pic>
    </p:spTree>
    <p:extLst>
      <p:ext uri="{BB962C8B-B14F-4D97-AF65-F5344CB8AC3E}">
        <p14:creationId xmlns:p14="http://schemas.microsoft.com/office/powerpoint/2010/main" val="28493937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 y="3175"/>
            <a:ext cx="4893374" cy="369332"/>
          </a:xfrm>
          <a:prstGeom prst="rect">
            <a:avLst/>
          </a:prstGeom>
        </p:spPr>
        <p:txBody>
          <a:bodyPr wrap="none">
            <a:spAutoFit/>
          </a:bodyPr>
          <a:lstStyle/>
          <a:p>
            <a:r>
              <a:rPr lang="en-US" dirty="0" smtClean="0"/>
              <a:t>And the Nazis loved Marie von Clausewitz too</a:t>
            </a:r>
            <a:endParaRPr lang="en-US" dirty="0"/>
          </a:p>
        </p:txBody>
      </p:sp>
      <p:pic>
        <p:nvPicPr>
          <p:cNvPr id="3" name="Picture 2" descr="Liebe-und-Tapferkeit-Frauen-um-Deutsche-Soldat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92545"/>
            <a:ext cx="4267200" cy="6465455"/>
          </a:xfrm>
          <a:prstGeom prst="rect">
            <a:avLst/>
          </a:prstGeom>
        </p:spPr>
      </p:pic>
      <p:pic>
        <p:nvPicPr>
          <p:cNvPr id="4" name="Picture 3" descr="Alfred-Rother-Carlowitz+Minne-Schwert-und-Federki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958" y="0"/>
            <a:ext cx="4393692" cy="6858000"/>
          </a:xfrm>
          <a:prstGeom prst="rect">
            <a:avLst/>
          </a:prstGeom>
        </p:spPr>
      </p:pic>
    </p:spTree>
    <p:extLst>
      <p:ext uri="{BB962C8B-B14F-4D97-AF65-F5344CB8AC3E}">
        <p14:creationId xmlns:p14="http://schemas.microsoft.com/office/powerpoint/2010/main" val="27883987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0px-Stamps_of_Germany_(DDR)_1980,_MiNr_249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28600"/>
            <a:ext cx="4340412" cy="2667000"/>
          </a:xfrm>
          <a:prstGeom prst="rect">
            <a:avLst/>
          </a:prstGeom>
        </p:spPr>
      </p:pic>
      <p:pic>
        <p:nvPicPr>
          <p:cNvPr id="4" name="Picture 3" descr="ClausewitzBust-ZeughausBerlinScreenShot1crOpt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048000"/>
            <a:ext cx="2673643" cy="3352800"/>
          </a:xfrm>
          <a:prstGeom prst="rect">
            <a:avLst/>
          </a:prstGeom>
        </p:spPr>
      </p:pic>
      <p:sp>
        <p:nvSpPr>
          <p:cNvPr id="5" name="Rectangle 4"/>
          <p:cNvSpPr/>
          <p:nvPr/>
        </p:nvSpPr>
        <p:spPr>
          <a:xfrm>
            <a:off x="381000" y="4267200"/>
            <a:ext cx="1828800" cy="2308324"/>
          </a:xfrm>
          <a:prstGeom prst="rect">
            <a:avLst/>
          </a:prstGeom>
        </p:spPr>
        <p:txBody>
          <a:bodyPr wrap="square">
            <a:spAutoFit/>
          </a:bodyPr>
          <a:lstStyle/>
          <a:p>
            <a:r>
              <a:rPr lang="en-US" dirty="0" err="1"/>
              <a:t>Buste</a:t>
            </a:r>
            <a:r>
              <a:rPr lang="en-US" dirty="0"/>
              <a:t> des Generals Clausewitz </a:t>
            </a:r>
            <a:r>
              <a:rPr lang="en-US" dirty="0" err="1"/>
              <a:t>im</a:t>
            </a:r>
            <a:r>
              <a:rPr lang="en-US" dirty="0"/>
              <a:t> </a:t>
            </a:r>
            <a:r>
              <a:rPr lang="en-US" dirty="0" err="1"/>
              <a:t>Zeughaus</a:t>
            </a:r>
            <a:r>
              <a:rPr lang="en-US" dirty="0"/>
              <a:t> </a:t>
            </a:r>
            <a:r>
              <a:rPr lang="en-US" dirty="0" err="1"/>
              <a:t>zu</a:t>
            </a:r>
            <a:r>
              <a:rPr lang="en-US" dirty="0"/>
              <a:t> Berlin. </a:t>
            </a:r>
            <a:r>
              <a:rPr lang="en-US" dirty="0" err="1"/>
              <a:t>Deutsches</a:t>
            </a:r>
            <a:r>
              <a:rPr lang="en-US" dirty="0"/>
              <a:t> </a:t>
            </a:r>
            <a:r>
              <a:rPr lang="en-US" dirty="0" err="1"/>
              <a:t>Historisches</a:t>
            </a:r>
            <a:r>
              <a:rPr lang="en-US" dirty="0"/>
              <a:t> Museum</a:t>
            </a:r>
          </a:p>
        </p:txBody>
      </p:sp>
      <p:pic>
        <p:nvPicPr>
          <p:cNvPr id="6" name="Picture 5" descr="Clausewitz-DeutscheBundespostOP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133600"/>
            <a:ext cx="3733800" cy="4504142"/>
          </a:xfrm>
          <a:prstGeom prst="rect">
            <a:avLst/>
          </a:prstGeom>
        </p:spPr>
      </p:pic>
    </p:spTree>
    <p:extLst>
      <p:ext uri="{BB962C8B-B14F-4D97-AF65-F5344CB8AC3E}">
        <p14:creationId xmlns:p14="http://schemas.microsoft.com/office/powerpoint/2010/main" val="6437115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077200" cy="1200329"/>
          </a:xfrm>
          <a:prstGeom prst="rect">
            <a:avLst/>
          </a:prstGeom>
          <a:noFill/>
        </p:spPr>
        <p:txBody>
          <a:bodyPr wrap="square" rtlCol="0">
            <a:spAutoFit/>
          </a:bodyPr>
          <a:lstStyle/>
          <a:p>
            <a:r>
              <a:rPr lang="en-US" dirty="0" smtClean="0"/>
              <a:t>By early 1900s he was translated into English, French, Japanese and Russian </a:t>
            </a:r>
            <a:r>
              <a:rPr lang="en-US" dirty="0" smtClean="0">
                <a:sym typeface="Wingdings"/>
              </a:rPr>
              <a:t> </a:t>
            </a:r>
            <a:r>
              <a:rPr lang="en-US" dirty="0" smtClean="0"/>
              <a:t>Lenin reads him </a:t>
            </a:r>
          </a:p>
          <a:p>
            <a:endParaRPr lang="en-US" dirty="0"/>
          </a:p>
          <a:p>
            <a:endParaRPr lang="en-US" dirty="0"/>
          </a:p>
        </p:txBody>
      </p:sp>
      <p:pic>
        <p:nvPicPr>
          <p:cNvPr id="3" name="Picture 2" descr="2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19200"/>
            <a:ext cx="3429000" cy="4800600"/>
          </a:xfrm>
          <a:prstGeom prst="rect">
            <a:avLst/>
          </a:prstGeom>
        </p:spPr>
      </p:pic>
      <p:sp>
        <p:nvSpPr>
          <p:cNvPr id="4" name="Rectangle 3"/>
          <p:cNvSpPr/>
          <p:nvPr/>
        </p:nvSpPr>
        <p:spPr>
          <a:xfrm>
            <a:off x="4343400" y="1143000"/>
            <a:ext cx="4572000" cy="1754327"/>
          </a:xfrm>
          <a:prstGeom prst="rect">
            <a:avLst/>
          </a:prstGeom>
        </p:spPr>
        <p:txBody>
          <a:bodyPr>
            <a:spAutoFit/>
          </a:bodyPr>
          <a:lstStyle/>
          <a:p>
            <a:r>
              <a:rPr lang="en-US" dirty="0"/>
              <a:t>Chinese translation is made on basis of Japanese translation</a:t>
            </a:r>
          </a:p>
          <a:p>
            <a:r>
              <a:rPr lang="en-US" dirty="0"/>
              <a:t>Mao Zedong read him and took part in weekly Clausewitz study group after Long Mach at the </a:t>
            </a:r>
            <a:r>
              <a:rPr lang="en-US" dirty="0" err="1"/>
              <a:t>Yan’an</a:t>
            </a:r>
            <a:r>
              <a:rPr lang="en-US" dirty="0"/>
              <a:t> base area in 1938 -&gt; Mao cites him in On Protracted War (1938)</a:t>
            </a:r>
          </a:p>
        </p:txBody>
      </p:sp>
      <p:pic>
        <p:nvPicPr>
          <p:cNvPr id="5" name="Picture 4" descr="f6c9c26a1a834ed694820c1d3000544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048000"/>
            <a:ext cx="3936806" cy="3657600"/>
          </a:xfrm>
          <a:prstGeom prst="rect">
            <a:avLst/>
          </a:prstGeom>
        </p:spPr>
      </p:pic>
    </p:spTree>
    <p:extLst>
      <p:ext uri="{BB962C8B-B14F-4D97-AF65-F5344CB8AC3E}">
        <p14:creationId xmlns:p14="http://schemas.microsoft.com/office/powerpoint/2010/main" val="10863168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2-12 at 7.25.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1066800"/>
            <a:ext cx="9144000" cy="4043482"/>
          </a:xfrm>
          <a:prstGeom prst="rect">
            <a:avLst/>
          </a:prstGeom>
        </p:spPr>
      </p:pic>
      <p:sp>
        <p:nvSpPr>
          <p:cNvPr id="3" name="Rectangle 2"/>
          <p:cNvSpPr/>
          <p:nvPr/>
        </p:nvSpPr>
        <p:spPr>
          <a:xfrm>
            <a:off x="3962400" y="5562600"/>
            <a:ext cx="4572000" cy="646331"/>
          </a:xfrm>
          <a:prstGeom prst="rect">
            <a:avLst/>
          </a:prstGeom>
        </p:spPr>
        <p:txBody>
          <a:bodyPr>
            <a:spAutoFit/>
          </a:bodyPr>
          <a:lstStyle/>
          <a:p>
            <a:r>
              <a:rPr lang="en-US" dirty="0"/>
              <a:t>http://</a:t>
            </a:r>
            <a:r>
              <a:rPr lang="en-US" dirty="0" err="1"/>
              <a:t>www.stadtgeschichtliches</a:t>
            </a:r>
            <a:r>
              <a:rPr lang="en-US" dirty="0"/>
              <a:t>-museum-</a:t>
            </a:r>
            <a:r>
              <a:rPr lang="en-US" dirty="0" err="1"/>
              <a:t>leipzig.de</a:t>
            </a:r>
            <a:r>
              <a:rPr lang="en-US" dirty="0"/>
              <a:t>/</a:t>
            </a:r>
            <a:r>
              <a:rPr lang="en-US" dirty="0" err="1"/>
              <a:t>sammlung-forschung</a:t>
            </a:r>
            <a:r>
              <a:rPr lang="en-US" dirty="0"/>
              <a:t>/</a:t>
            </a:r>
            <a:r>
              <a:rPr lang="en-US" dirty="0" err="1"/>
              <a:t>sammlung</a:t>
            </a:r>
            <a:r>
              <a:rPr lang="en-US" dirty="0"/>
              <a:t>/</a:t>
            </a:r>
          </a:p>
        </p:txBody>
      </p:sp>
    </p:spTree>
    <p:extLst>
      <p:ext uri="{BB962C8B-B14F-4D97-AF65-F5344CB8AC3E}">
        <p14:creationId xmlns:p14="http://schemas.microsoft.com/office/powerpoint/2010/main" val="26064351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304800" y="1752600"/>
            <a:ext cx="35814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smtClean="0"/>
              <a:t>The </a:t>
            </a:r>
            <a:r>
              <a:rPr lang="en-US" dirty="0"/>
              <a:t>US naval war college was the first to make Clausewitz reading mandatory in 1976, followed by the Air War College in 1978 and West Point in 1981. </a:t>
            </a:r>
            <a:endParaRPr lang="en-US" dirty="0" smtClean="0"/>
          </a:p>
          <a:p>
            <a:r>
              <a:rPr lang="en-US" dirty="0" smtClean="0"/>
              <a:t>Marine Corps doctrinal manual of 1989 is Clausewitz paraphrased. </a:t>
            </a:r>
            <a:endParaRPr lang="en-US" dirty="0"/>
          </a:p>
        </p:txBody>
      </p:sp>
      <p:sp>
        <p:nvSpPr>
          <p:cNvPr id="3" name="Rectangle 2"/>
          <p:cNvSpPr/>
          <p:nvPr/>
        </p:nvSpPr>
        <p:spPr>
          <a:xfrm>
            <a:off x="228600" y="381000"/>
            <a:ext cx="3505200" cy="923330"/>
          </a:xfrm>
          <a:prstGeom prst="rect">
            <a:avLst/>
          </a:prstGeom>
        </p:spPr>
        <p:txBody>
          <a:bodyPr wrap="square">
            <a:spAutoFit/>
          </a:bodyPr>
          <a:lstStyle/>
          <a:p>
            <a:r>
              <a:rPr lang="en-US" dirty="0"/>
              <a:t>It was </a:t>
            </a:r>
            <a:r>
              <a:rPr lang="en-US" dirty="0" smtClean="0"/>
              <a:t>Vietnamese </a:t>
            </a:r>
            <a:r>
              <a:rPr lang="en-US" dirty="0" err="1" smtClean="0"/>
              <a:t>Tet</a:t>
            </a:r>
            <a:r>
              <a:rPr lang="en-US" dirty="0" smtClean="0"/>
              <a:t> </a:t>
            </a:r>
            <a:r>
              <a:rPr lang="en-US" dirty="0"/>
              <a:t>offensive of 1968 that led the US army to start reading Clausewitz </a:t>
            </a:r>
          </a:p>
        </p:txBody>
      </p:sp>
      <p:pic>
        <p:nvPicPr>
          <p:cNvPr id="6" name="Picture 5" descr="41Fs2n+pYTL._SY344_BO1,204,203,200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9525"/>
            <a:ext cx="4671214" cy="6848475"/>
          </a:xfrm>
          <a:prstGeom prst="rect">
            <a:avLst/>
          </a:prstGeom>
        </p:spPr>
      </p:pic>
    </p:spTree>
    <p:extLst>
      <p:ext uri="{BB962C8B-B14F-4D97-AF65-F5344CB8AC3E}">
        <p14:creationId xmlns:p14="http://schemas.microsoft.com/office/powerpoint/2010/main" val="13413892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ic1.squarespa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35041"/>
          </a:xfrm>
          <a:prstGeom prst="rect">
            <a:avLst/>
          </a:prstGeom>
        </p:spPr>
      </p:pic>
      <p:sp>
        <p:nvSpPr>
          <p:cNvPr id="3" name="Rectangle 2"/>
          <p:cNvSpPr/>
          <p:nvPr/>
        </p:nvSpPr>
        <p:spPr>
          <a:xfrm>
            <a:off x="152400" y="6208494"/>
            <a:ext cx="8991600" cy="646331"/>
          </a:xfrm>
          <a:prstGeom prst="rect">
            <a:avLst/>
          </a:prstGeom>
        </p:spPr>
        <p:txBody>
          <a:bodyPr wrap="square">
            <a:spAutoFit/>
          </a:bodyPr>
          <a:lstStyle/>
          <a:p>
            <a:r>
              <a:rPr lang="en-US" dirty="0" smtClean="0"/>
              <a:t>Colin Powell is an avid student of Clausewitz and influences Defense Secretary Caspar Weinberger</a:t>
            </a:r>
            <a:endParaRPr lang="en-US" dirty="0"/>
          </a:p>
        </p:txBody>
      </p:sp>
    </p:spTree>
    <p:extLst>
      <p:ext uri="{BB962C8B-B14F-4D97-AF65-F5344CB8AC3E}">
        <p14:creationId xmlns:p14="http://schemas.microsoft.com/office/powerpoint/2010/main" val="323797886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playback.3g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182" y="1524000"/>
            <a:ext cx="9236364" cy="3810000"/>
          </a:xfrm>
          <a:prstGeom prst="rect">
            <a:avLst/>
          </a:prstGeom>
        </p:spPr>
      </p:pic>
      <p:sp>
        <p:nvSpPr>
          <p:cNvPr id="2" name="TextBox 1"/>
          <p:cNvSpPr txBox="1"/>
          <p:nvPr/>
        </p:nvSpPr>
        <p:spPr>
          <a:xfrm>
            <a:off x="533400" y="304800"/>
            <a:ext cx="7696200" cy="369332"/>
          </a:xfrm>
          <a:prstGeom prst="rect">
            <a:avLst/>
          </a:prstGeom>
          <a:noFill/>
        </p:spPr>
        <p:txBody>
          <a:bodyPr wrap="square" rtlCol="0">
            <a:spAutoFit/>
          </a:bodyPr>
          <a:lstStyle/>
          <a:p>
            <a:r>
              <a:rPr lang="en-US" dirty="0" smtClean="0"/>
              <a:t>Crimson Tide 1995 – The True Enemy is War Itself – Krieg “an </a:t>
            </a:r>
            <a:r>
              <a:rPr lang="en-US" dirty="0" err="1" smtClean="0"/>
              <a:t>sich</a:t>
            </a:r>
            <a:r>
              <a:rPr lang="en-US" dirty="0" smtClean="0"/>
              <a:t>”</a:t>
            </a:r>
            <a:endParaRPr lang="en-US" dirty="0"/>
          </a:p>
        </p:txBody>
      </p:sp>
    </p:spTree>
    <p:extLst>
      <p:ext uri="{BB962C8B-B14F-4D97-AF65-F5344CB8AC3E}">
        <p14:creationId xmlns:p14="http://schemas.microsoft.com/office/powerpoint/2010/main" val="14363181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340102_5_.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04081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Box 1"/>
          <p:cNvSpPr txBox="1">
            <a:spLocks noChangeArrowheads="1"/>
          </p:cNvSpPr>
          <p:nvPr/>
        </p:nvSpPr>
        <p:spPr bwMode="auto">
          <a:xfrm>
            <a:off x="1447800" y="3995677"/>
            <a:ext cx="7543800" cy="2862323"/>
          </a:xfrm>
          <a:prstGeom prst="rect">
            <a:avLst/>
          </a:prstGeom>
          <a:solidFill>
            <a:schemeClr val="bg1"/>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t>Four </a:t>
            </a:r>
            <a:r>
              <a:rPr lang="en-US" sz="1800" b="1" dirty="0" err="1" smtClean="0"/>
              <a:t>Clausewitzes</a:t>
            </a:r>
            <a:r>
              <a:rPr lang="en-US" sz="1800" b="1" dirty="0" smtClean="0"/>
              <a:t>:</a:t>
            </a:r>
            <a:endParaRPr lang="en-US" sz="1800" b="1" dirty="0"/>
          </a:p>
          <a:p>
            <a:pPr eaLnBrk="1" hangingPunct="1"/>
            <a:endParaRPr lang="en-US" sz="1800" dirty="0"/>
          </a:p>
          <a:p>
            <a:pPr eaLnBrk="1" hangingPunct="1"/>
            <a:r>
              <a:rPr lang="en-US" sz="1800" dirty="0" smtClean="0"/>
              <a:t>The historical Clausewitz</a:t>
            </a:r>
          </a:p>
          <a:p>
            <a:pPr eaLnBrk="1" hangingPunct="1"/>
            <a:endParaRPr lang="en-US" sz="1800" dirty="0"/>
          </a:p>
          <a:p>
            <a:pPr eaLnBrk="1" hangingPunct="1"/>
            <a:r>
              <a:rPr lang="en-US" sz="1800" dirty="0" smtClean="0"/>
              <a:t>The </a:t>
            </a:r>
            <a:r>
              <a:rPr lang="en-US" sz="1800" dirty="0"/>
              <a:t>Clausewitz of the ahistorical sound bite, management wisdom</a:t>
            </a:r>
          </a:p>
          <a:p>
            <a:pPr eaLnBrk="1" hangingPunct="1"/>
            <a:endParaRPr lang="en-US" sz="1800" dirty="0"/>
          </a:p>
          <a:p>
            <a:pPr eaLnBrk="1" hangingPunct="1"/>
            <a:r>
              <a:rPr lang="en-US" sz="1800" dirty="0"/>
              <a:t>Clausewitz the situated analyst of Napoleonic warfare</a:t>
            </a:r>
          </a:p>
          <a:p>
            <a:pPr eaLnBrk="1" hangingPunct="1"/>
            <a:endParaRPr lang="en-US" sz="1800" dirty="0"/>
          </a:p>
          <a:p>
            <a:pPr eaLnBrk="1" hangingPunct="1"/>
            <a:r>
              <a:rPr lang="en-US" sz="1800" dirty="0"/>
              <a:t>Clausewitz after 1827: the meta-theoretician of war </a:t>
            </a:r>
          </a:p>
          <a:p>
            <a:pPr eaLnBrk="1" hangingPunct="1"/>
            <a:endParaRPr lang="en-US" sz="1800" dirty="0"/>
          </a:p>
        </p:txBody>
      </p:sp>
    </p:spTree>
    <p:extLst>
      <p:ext uri="{BB962C8B-B14F-4D97-AF65-F5344CB8AC3E}">
        <p14:creationId xmlns:p14="http://schemas.microsoft.com/office/powerpoint/2010/main" val="1911179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3048000" y="381000"/>
            <a:ext cx="5867400" cy="618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Born 1780 to family of pastors and theologians. His father was unusual case of a commoner who made it to officer rank in army of Frederick the Great. </a:t>
            </a:r>
          </a:p>
          <a:p>
            <a:pPr eaLnBrk="1" hangingPunct="1"/>
            <a:endParaRPr lang="en-US" sz="1800" dirty="0" smtClean="0"/>
          </a:p>
          <a:p>
            <a:pPr eaLnBrk="1" hangingPunct="1"/>
            <a:r>
              <a:rPr lang="en-US" sz="1800" dirty="0" smtClean="0"/>
              <a:t>Young Clausewitz served from age of 12 in revolutionary </a:t>
            </a:r>
            <a:r>
              <a:rPr lang="en-US" sz="1800" dirty="0"/>
              <a:t>war</a:t>
            </a:r>
          </a:p>
          <a:p>
            <a:pPr eaLnBrk="1" hangingPunct="1"/>
            <a:r>
              <a:rPr lang="en-US" sz="1800" dirty="0"/>
              <a:t>1801 studied with Scharnhorst at the </a:t>
            </a:r>
            <a:r>
              <a:rPr lang="en-US" sz="1800" dirty="0" err="1"/>
              <a:t>Kriegsakademie</a:t>
            </a:r>
            <a:endParaRPr lang="en-US" sz="1800" dirty="0"/>
          </a:p>
          <a:p>
            <a:pPr eaLnBrk="1" hangingPunct="1"/>
            <a:endParaRPr lang="en-US" sz="1800" dirty="0"/>
          </a:p>
          <a:p>
            <a:pPr eaLnBrk="1" hangingPunct="1"/>
            <a:r>
              <a:rPr lang="en-US" sz="1800" dirty="0"/>
              <a:t>1806 captured by French at Jena</a:t>
            </a:r>
          </a:p>
          <a:p>
            <a:pPr eaLnBrk="1" hangingPunct="1"/>
            <a:endParaRPr lang="en-US" sz="1800" dirty="0"/>
          </a:p>
          <a:p>
            <a:pPr eaLnBrk="1" hangingPunct="1"/>
            <a:r>
              <a:rPr lang="en-US" sz="1800" dirty="0" smtClean="0"/>
              <a:t>In 1809 he was tempted to go over to he Austrians when they stood up to Napoleon. As he wrote to his beloved: He viewed with disdain “such </a:t>
            </a:r>
            <a:r>
              <a:rPr lang="en-US" sz="1800" dirty="0"/>
              <a:t>people, </a:t>
            </a:r>
            <a:r>
              <a:rPr lang="en-US" sz="1800" dirty="0" smtClean="0"/>
              <a:t>who bear </a:t>
            </a:r>
            <a:r>
              <a:rPr lang="en-US" sz="1800" dirty="0"/>
              <a:t>continuously the word Prussia on their lips so the word German does not remind them of the heavy, sacred </a:t>
            </a:r>
            <a:r>
              <a:rPr lang="en-US" sz="1800" dirty="0" smtClean="0"/>
              <a:t>duties”.</a:t>
            </a:r>
          </a:p>
          <a:p>
            <a:pPr eaLnBrk="1" hangingPunct="1"/>
            <a:endParaRPr lang="en-US" sz="1800" dirty="0"/>
          </a:p>
          <a:p>
            <a:pPr eaLnBrk="1" hangingPunct="1"/>
            <a:r>
              <a:rPr lang="en-US" sz="1800" dirty="0" smtClean="0"/>
              <a:t>Dec 1810 married Marie von </a:t>
            </a:r>
            <a:r>
              <a:rPr lang="en-US" sz="1800" dirty="0" err="1" smtClean="0"/>
              <a:t>Brühl</a:t>
            </a:r>
            <a:r>
              <a:rPr lang="en-US" sz="1800" dirty="0" smtClean="0"/>
              <a:t>. They were a society couple with well known radical political views. In fact Clausewitz’s connections to Scharnhorst were what made his mother in law accept him. But made him suspect at court. </a:t>
            </a:r>
            <a:endParaRPr lang="en-US" sz="1800" dirty="0"/>
          </a:p>
        </p:txBody>
      </p:sp>
      <p:pic>
        <p:nvPicPr>
          <p:cNvPr id="4" name="Picture 3" descr="Cwz1807dis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
            <a:ext cx="2971800" cy="3002437"/>
          </a:xfrm>
          <a:prstGeom prst="rect">
            <a:avLst/>
          </a:prstGeom>
        </p:spPr>
      </p:pic>
    </p:spTree>
    <p:extLst>
      <p:ext uri="{BB962C8B-B14F-4D97-AF65-F5344CB8AC3E}">
        <p14:creationId xmlns:p14="http://schemas.microsoft.com/office/powerpoint/2010/main" val="41953560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lausewitz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2700"/>
            <a:ext cx="5942101"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419600" y="304800"/>
            <a:ext cx="4572000" cy="5078314"/>
          </a:xfrm>
          <a:prstGeom prst="rect">
            <a:avLst/>
          </a:prstGeom>
          <a:solidFill>
            <a:schemeClr val="bg1"/>
          </a:solidFill>
        </p:spPr>
        <p:txBody>
          <a:bodyPr>
            <a:spAutoFit/>
          </a:bodyPr>
          <a:lstStyle/>
          <a:p>
            <a:pPr eaLnBrk="1" hangingPunct="1"/>
            <a:r>
              <a:rPr lang="en-US" dirty="0" smtClean="0"/>
              <a:t>1812 spring </a:t>
            </a:r>
            <a:r>
              <a:rPr lang="en-US" dirty="0"/>
              <a:t>defects to Russian </a:t>
            </a:r>
            <a:r>
              <a:rPr lang="en-US" dirty="0" smtClean="0"/>
              <a:t>side</a:t>
            </a:r>
          </a:p>
          <a:p>
            <a:pPr eaLnBrk="1" hangingPunct="1"/>
            <a:r>
              <a:rPr lang="en-US" dirty="0" smtClean="0"/>
              <a:t>He and his wife expect it to be a long-term commitment </a:t>
            </a:r>
            <a:r>
              <a:rPr lang="en-US" dirty="0" smtClean="0">
                <a:sym typeface="Wingdings"/>
              </a:rPr>
              <a:t> she considers moving to Russia.</a:t>
            </a:r>
          </a:p>
          <a:p>
            <a:pPr eaLnBrk="1" hangingPunct="1"/>
            <a:endParaRPr lang="en-US" dirty="0" smtClean="0"/>
          </a:p>
          <a:p>
            <a:pPr eaLnBrk="1" hangingPunct="1"/>
            <a:r>
              <a:rPr lang="en-US" dirty="0" smtClean="0"/>
              <a:t>Clausewitz volunteers </a:t>
            </a:r>
            <a:r>
              <a:rPr lang="en-US" dirty="0"/>
              <a:t>for the rearguard in retreat to Moscow </a:t>
            </a:r>
            <a:r>
              <a:rPr lang="en-US" dirty="0">
                <a:sym typeface="Wingdings" charset="0"/>
              </a:rPr>
              <a:t> combat with French on almost daily basis</a:t>
            </a:r>
          </a:p>
          <a:p>
            <a:pPr eaLnBrk="1" hangingPunct="1"/>
            <a:endParaRPr lang="en-US" dirty="0">
              <a:sym typeface="Wingdings" charset="0"/>
            </a:endParaRPr>
          </a:p>
          <a:p>
            <a:pPr eaLnBrk="1" hangingPunct="1"/>
            <a:r>
              <a:rPr lang="en-US" dirty="0" smtClean="0">
                <a:sym typeface="Wingdings" charset="0"/>
              </a:rPr>
              <a:t>Resisting French advance to Moscow he wins </a:t>
            </a:r>
            <a:r>
              <a:rPr lang="en-US" dirty="0">
                <a:sym typeface="Wingdings" charset="0"/>
              </a:rPr>
              <a:t>decoration for bravery at Borodino the single bloodiest day of </a:t>
            </a:r>
            <a:r>
              <a:rPr lang="en-US" dirty="0" smtClean="0">
                <a:sym typeface="Wingdings" charset="0"/>
              </a:rPr>
              <a:t>Napoleonic </a:t>
            </a:r>
            <a:r>
              <a:rPr lang="en-US" dirty="0">
                <a:sym typeface="Wingdings" charset="0"/>
              </a:rPr>
              <a:t>war with 65,000 casualties.</a:t>
            </a:r>
          </a:p>
          <a:p>
            <a:pPr eaLnBrk="1" hangingPunct="1"/>
            <a:endParaRPr lang="en-US" dirty="0">
              <a:sym typeface="Wingdings" charset="0"/>
            </a:endParaRPr>
          </a:p>
          <a:p>
            <a:pPr eaLnBrk="1" hangingPunct="1"/>
            <a:r>
              <a:rPr lang="en-US" dirty="0">
                <a:sym typeface="Wingdings" charset="0"/>
              </a:rPr>
              <a:t>Takes part in scorched earth </a:t>
            </a:r>
            <a:r>
              <a:rPr lang="en-US" dirty="0" smtClean="0">
                <a:sym typeface="Wingdings" charset="0"/>
              </a:rPr>
              <a:t>operation burning hundreds of villages </a:t>
            </a:r>
            <a:r>
              <a:rPr lang="en-US" dirty="0">
                <a:sym typeface="Wingdings" charset="0"/>
              </a:rPr>
              <a:t>ahead of advancing French.</a:t>
            </a:r>
          </a:p>
          <a:p>
            <a:pPr eaLnBrk="1" hangingPunct="1"/>
            <a:endParaRPr lang="en-US" dirty="0">
              <a:sym typeface="Wingdings" charset="0"/>
            </a:endParaRPr>
          </a:p>
        </p:txBody>
      </p:sp>
    </p:spTree>
    <p:extLst>
      <p:ext uri="{BB962C8B-B14F-4D97-AF65-F5344CB8AC3E}">
        <p14:creationId xmlns:p14="http://schemas.microsoft.com/office/powerpoint/2010/main" val="25393490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2"/>
          <p:cNvSpPr txBox="1">
            <a:spLocks noChangeArrowheads="1"/>
          </p:cNvSpPr>
          <p:nvPr/>
        </p:nvSpPr>
        <p:spPr bwMode="auto">
          <a:xfrm>
            <a:off x="5486400" y="1676400"/>
            <a:ext cx="342900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Tsar Alexander </a:t>
            </a:r>
            <a:r>
              <a:rPr lang="en-US" sz="1800" dirty="0" smtClean="0">
                <a:sym typeface="Wingdings" charset="0"/>
              </a:rPr>
              <a:t> </a:t>
            </a:r>
            <a:r>
              <a:rPr lang="en-US" sz="1800" dirty="0">
                <a:sym typeface="Wingdings" charset="0"/>
              </a:rPr>
              <a:t>declares peoples war. </a:t>
            </a:r>
          </a:p>
          <a:p>
            <a:pPr eaLnBrk="1" hangingPunct="1"/>
            <a:r>
              <a:rPr lang="en-US" sz="1800" dirty="0">
                <a:sym typeface="Wingdings" charset="0"/>
              </a:rPr>
              <a:t>Peasants are called on to rise up against French.</a:t>
            </a:r>
          </a:p>
          <a:p>
            <a:pPr eaLnBrk="1" hangingPunct="1"/>
            <a:r>
              <a:rPr lang="en-US" sz="1800" dirty="0">
                <a:sym typeface="Wingdings" charset="0"/>
              </a:rPr>
              <a:t>Cossacks harry their rear as their own cavalry decline. </a:t>
            </a:r>
            <a:endParaRPr lang="en-US" sz="1800" dirty="0"/>
          </a:p>
        </p:txBody>
      </p:sp>
      <p:pic>
        <p:nvPicPr>
          <p:cNvPr id="2" name="Picture 1" descr="Screen Shot 2018-02-12 at 8.15.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03810" cy="6858000"/>
          </a:xfrm>
          <a:prstGeom prst="rect">
            <a:avLst/>
          </a:prstGeom>
        </p:spPr>
      </p:pic>
      <p:sp>
        <p:nvSpPr>
          <p:cNvPr id="3" name="TextBox 2"/>
          <p:cNvSpPr txBox="1"/>
          <p:nvPr/>
        </p:nvSpPr>
        <p:spPr>
          <a:xfrm>
            <a:off x="5715000" y="5791200"/>
            <a:ext cx="2971800" cy="923330"/>
          </a:xfrm>
          <a:prstGeom prst="rect">
            <a:avLst/>
          </a:prstGeom>
          <a:noFill/>
        </p:spPr>
        <p:txBody>
          <a:bodyPr wrap="square" rtlCol="0">
            <a:spAutoFit/>
          </a:bodyPr>
          <a:lstStyle/>
          <a:p>
            <a:r>
              <a:rPr lang="en-US" dirty="0" smtClean="0"/>
              <a:t>Russian peasants rise up against French (painting 1855)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ames_5.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68"/>
            <a:ext cx="9144000" cy="6644260"/>
          </a:xfrm>
          <a:prstGeom prst="rect">
            <a:avLst/>
          </a:prstGeom>
        </p:spPr>
      </p:pic>
      <p:sp>
        <p:nvSpPr>
          <p:cNvPr id="4" name="TextBox 3"/>
          <p:cNvSpPr txBox="1">
            <a:spLocks noChangeArrowheads="1"/>
          </p:cNvSpPr>
          <p:nvPr/>
        </p:nvSpPr>
        <p:spPr bwMode="auto">
          <a:xfrm rot="10800000" flipV="1">
            <a:off x="152400" y="5271701"/>
            <a:ext cx="2743200" cy="1477328"/>
          </a:xfrm>
          <a:prstGeom prst="rect">
            <a:avLst/>
          </a:prstGeom>
          <a:solidFill>
            <a:schemeClr val="bg1"/>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Clausewitz witnessed </a:t>
            </a:r>
            <a:r>
              <a:rPr lang="en-US" sz="1800" dirty="0" smtClean="0"/>
              <a:t>the burning of Moscow along with thousands of wounded Russian soldiers </a:t>
            </a:r>
            <a:endParaRPr lang="en-US" sz="1800" dirty="0"/>
          </a:p>
        </p:txBody>
      </p:sp>
      <p:sp>
        <p:nvSpPr>
          <p:cNvPr id="5" name="Rectangle 4"/>
          <p:cNvSpPr/>
          <p:nvPr/>
        </p:nvSpPr>
        <p:spPr>
          <a:xfrm>
            <a:off x="3453101" y="5380672"/>
            <a:ext cx="5690899" cy="1477328"/>
          </a:xfrm>
          <a:prstGeom prst="rect">
            <a:avLst/>
          </a:prstGeom>
          <a:solidFill>
            <a:schemeClr val="bg1"/>
          </a:solidFill>
        </p:spPr>
        <p:txBody>
          <a:bodyPr wrap="square">
            <a:spAutoFit/>
          </a:bodyPr>
          <a:lstStyle/>
          <a:p>
            <a:r>
              <a:rPr lang="en-US" dirty="0"/>
              <a:t>Christian Wilhelm von Faber du </a:t>
            </a:r>
            <a:r>
              <a:rPr lang="en-US" dirty="0" err="1"/>
              <a:t>Faur</a:t>
            </a:r>
            <a:r>
              <a:rPr lang="en-US" dirty="0"/>
              <a:t> (1780-1857), Russian citizens between rubble and soldiers from the 3rd French army corps during the looting in Moscow on September 24, 1812</a:t>
            </a:r>
          </a:p>
          <a:p>
            <a:r>
              <a:rPr lang="en-US" dirty="0"/>
              <a:t>Image Credit: © DHM, Berlin, </a:t>
            </a:r>
            <a:r>
              <a:rPr lang="en-US" dirty="0" smtClean="0"/>
              <a:t>Germany</a:t>
            </a:r>
            <a:endParaRPr lang="en-US" dirty="0"/>
          </a:p>
        </p:txBody>
      </p:sp>
    </p:spTree>
    <p:extLst>
      <p:ext uri="{BB962C8B-B14F-4D97-AF65-F5344CB8AC3E}">
        <p14:creationId xmlns:p14="http://schemas.microsoft.com/office/powerpoint/2010/main" val="163264284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381000" y="228600"/>
            <a:ext cx="4495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sym typeface="Wingdings" charset="0"/>
              </a:rPr>
              <a:t>His best </a:t>
            </a:r>
            <a:r>
              <a:rPr lang="en-US" dirty="0" smtClean="0">
                <a:sym typeface="Wingdings" charset="0"/>
              </a:rPr>
              <a:t>friend, </a:t>
            </a:r>
            <a:r>
              <a:rPr lang="en-US" dirty="0">
                <a:sym typeface="Wingdings" charset="0"/>
              </a:rPr>
              <a:t>another Prussian </a:t>
            </a:r>
            <a:r>
              <a:rPr lang="en-US" dirty="0" smtClean="0">
                <a:sym typeface="Wingdings" charset="0"/>
              </a:rPr>
              <a:t>defector, </a:t>
            </a:r>
            <a:r>
              <a:rPr lang="en-US" dirty="0">
                <a:sym typeface="Wingdings" charset="0"/>
              </a:rPr>
              <a:t>was killed by Prussian cavalry in August 1812 </a:t>
            </a:r>
            <a:endParaRPr lang="en-US" dirty="0"/>
          </a:p>
          <a:p>
            <a:endParaRPr lang="en-US" dirty="0"/>
          </a:p>
          <a:p>
            <a:r>
              <a:rPr lang="en-US" dirty="0"/>
              <a:t>Prussian king undertakes legal proceedings against him to strip him of his assets. </a:t>
            </a:r>
          </a:p>
          <a:p>
            <a:endParaRPr lang="en-US" dirty="0"/>
          </a:p>
          <a:p>
            <a:r>
              <a:rPr lang="en-US" dirty="0"/>
              <a:t>Joins the Russo-German legion in St </a:t>
            </a:r>
            <a:r>
              <a:rPr lang="en-US" dirty="0" smtClean="0"/>
              <a:t>Petersburg </a:t>
            </a:r>
            <a:r>
              <a:rPr lang="en-US" dirty="0"/>
              <a:t>with other German exiles (Prussian and Saxon) with German nationalist Ernst Moritz Arndt as their chief propagandist </a:t>
            </a:r>
          </a:p>
          <a:p>
            <a:endParaRPr lang="en-US" dirty="0"/>
          </a:p>
          <a:p>
            <a:r>
              <a:rPr lang="en-US" dirty="0"/>
              <a:t>St </a:t>
            </a:r>
            <a:r>
              <a:rPr lang="en-US" dirty="0" smtClean="0"/>
              <a:t>Petersburg </a:t>
            </a:r>
            <a:r>
              <a:rPr lang="en-US" dirty="0"/>
              <a:t>never occupied by the F</a:t>
            </a:r>
            <a:r>
              <a:rPr lang="en-US" dirty="0" smtClean="0"/>
              <a:t>rench</a:t>
            </a:r>
            <a:r>
              <a:rPr lang="en-US" dirty="0"/>
              <a:t>. Defended by Russian general von Wittgenstein aged 40 whose chief advisor General </a:t>
            </a:r>
            <a:r>
              <a:rPr lang="en-US" dirty="0" err="1"/>
              <a:t>Diebitsch</a:t>
            </a:r>
            <a:r>
              <a:rPr lang="en-US" dirty="0"/>
              <a:t> was a 27 year old brilliant German </a:t>
            </a:r>
            <a:r>
              <a:rPr lang="en-US" dirty="0" smtClean="0"/>
              <a:t>ex-pat </a:t>
            </a:r>
            <a:endParaRPr lang="en-US" dirty="0"/>
          </a:p>
          <a:p>
            <a:endParaRPr lang="en-US" dirty="0"/>
          </a:p>
          <a:p>
            <a:r>
              <a:rPr lang="en-US" dirty="0"/>
              <a:t>This was the force that cut the French off at the Berezina</a:t>
            </a:r>
          </a:p>
        </p:txBody>
      </p:sp>
      <p:pic>
        <p:nvPicPr>
          <p:cNvPr id="2" name="Picture 1" descr="1339755493_rusgerlegion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34925"/>
            <a:ext cx="3900488"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83059_1-tt-width-637-height-453-crop-1-bgcolor-ffffff-lazyload-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7726"/>
            <a:ext cx="9166225" cy="6518524"/>
          </a:xfrm>
          <a:prstGeom prst="rect">
            <a:avLst/>
          </a:prstGeom>
        </p:spPr>
      </p:pic>
      <p:sp>
        <p:nvSpPr>
          <p:cNvPr id="31745" name="TextBox 1"/>
          <p:cNvSpPr txBox="1">
            <a:spLocks noChangeArrowheads="1"/>
          </p:cNvSpPr>
          <p:nvPr/>
        </p:nvSpPr>
        <p:spPr bwMode="auto">
          <a:xfrm>
            <a:off x="0" y="0"/>
            <a:ext cx="8991600" cy="1477328"/>
          </a:xfrm>
          <a:prstGeom prst="rect">
            <a:avLst/>
          </a:prstGeom>
          <a:solidFill>
            <a:schemeClr val="bg1"/>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Clausewitz’s description: “… If my feelings had not already been hardened … I would not get a hold of myself for </a:t>
            </a:r>
            <a:r>
              <a:rPr lang="en-US" sz="1800" dirty="0" smtClean="0"/>
              <a:t>shuddering </a:t>
            </a:r>
            <a:r>
              <a:rPr lang="en-US" sz="1800" dirty="0"/>
              <a:t>and </a:t>
            </a:r>
            <a:r>
              <a:rPr lang="en-US" sz="1800" dirty="0" smtClean="0"/>
              <a:t>disgust</a:t>
            </a:r>
            <a:r>
              <a:rPr lang="en-US" sz="1800" dirty="0"/>
              <a:t>, and still after many years I </a:t>
            </a:r>
            <a:r>
              <a:rPr lang="en-US" sz="1800" dirty="0" smtClean="0"/>
              <a:t>will not </a:t>
            </a:r>
            <a:r>
              <a:rPr lang="en-US" sz="1800" dirty="0"/>
              <a:t>be able to think about it without shuddering … I am writing you between corpses and the dying, </a:t>
            </a:r>
            <a:r>
              <a:rPr lang="en-US" sz="1800" dirty="0" smtClean="0"/>
              <a:t>among </a:t>
            </a:r>
            <a:r>
              <a:rPr lang="en-US" sz="1800" dirty="0"/>
              <a:t>the smoking ruins, and thousands of ghost-like people file past and shout, and stand, and cry in vain for bread.</a:t>
            </a:r>
            <a:r>
              <a:rPr lang="en-US" sz="1800" dirty="0" smtClean="0"/>
              <a:t>”</a:t>
            </a:r>
            <a:r>
              <a:rPr lang="en-US" sz="1800" dirty="0"/>
              <a:t> </a:t>
            </a:r>
            <a:r>
              <a:rPr lang="en-US" sz="1800" dirty="0" smtClean="0"/>
              <a:t>Clausewitz </a:t>
            </a:r>
            <a:r>
              <a:rPr lang="en-US" sz="1800" dirty="0"/>
              <a:t>to Marie 27-28 November 1812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ster-eleonore-prochaska-an-der-goerde-1813-12737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34925"/>
            <a:ext cx="9140825"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Gedenktafel_Prochask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1087" y="6350"/>
            <a:ext cx="424021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1024px-Die_Gartenlaube_(1863)_b_59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 y="2308990"/>
            <a:ext cx="6551613" cy="454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creen Shot 2018-02-09 at 11.40.39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95617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8826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l_von_Clausewitz.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5086350" cy="645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486400" y="381000"/>
            <a:ext cx="3505200" cy="1477328"/>
          </a:xfrm>
          <a:prstGeom prst="rect">
            <a:avLst/>
          </a:prstGeom>
        </p:spPr>
        <p:txBody>
          <a:bodyPr wrap="square">
            <a:spAutoFit/>
          </a:bodyPr>
          <a:lstStyle/>
          <a:p>
            <a:pPr eaLnBrk="1" hangingPunct="1"/>
            <a:r>
              <a:rPr lang="en-US" dirty="0" smtClean="0"/>
              <a:t>Clausewitz </a:t>
            </a:r>
            <a:r>
              <a:rPr lang="en-US" dirty="0"/>
              <a:t>himself suffers permanent frostbite damage to the face that leads people to accuse him of being an alcoholic. </a:t>
            </a:r>
          </a:p>
        </p:txBody>
      </p:sp>
      <p:pic>
        <p:nvPicPr>
          <p:cNvPr id="4" name="Picture 3" descr="FAQs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38200"/>
            <a:ext cx="3949700" cy="4915182"/>
          </a:xfrm>
          <a:prstGeom prst="rect">
            <a:avLst/>
          </a:prstGeom>
        </p:spPr>
      </p:pic>
    </p:spTree>
    <p:extLst>
      <p:ext uri="{BB962C8B-B14F-4D97-AF65-F5344CB8AC3E}">
        <p14:creationId xmlns:p14="http://schemas.microsoft.com/office/powerpoint/2010/main" val="1025500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966545_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384" y="304801"/>
            <a:ext cx="6492615" cy="4800600"/>
          </a:xfrm>
          <a:prstGeom prst="rect">
            <a:avLst/>
          </a:prstGeom>
        </p:spPr>
      </p:pic>
      <p:sp>
        <p:nvSpPr>
          <p:cNvPr id="32769" name="TextBox 1"/>
          <p:cNvSpPr txBox="1">
            <a:spLocks noChangeArrowheads="1"/>
          </p:cNvSpPr>
          <p:nvPr/>
        </p:nvSpPr>
        <p:spPr bwMode="auto">
          <a:xfrm>
            <a:off x="31750" y="12700"/>
            <a:ext cx="4159250" cy="6740308"/>
          </a:xfrm>
          <a:prstGeom prst="rect">
            <a:avLst/>
          </a:prstGeom>
          <a:solidFill>
            <a:schemeClr val="bg1">
              <a:alpha val="4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On 23 December the screening force of which Clausewitz is part encounters what at first they thought was Prussian rearguard </a:t>
            </a:r>
            <a:r>
              <a:rPr lang="en-US" sz="1800" dirty="0">
                <a:sym typeface="Wingdings" charset="0"/>
              </a:rPr>
              <a:t> Clausewitz terrified he will end up fighting two of his brothers who are fighting in Prussian corps. </a:t>
            </a:r>
          </a:p>
          <a:p>
            <a:pPr eaLnBrk="1" hangingPunct="1"/>
            <a:endParaRPr lang="en-US" sz="1800" dirty="0">
              <a:sym typeface="Wingdings" charset="0"/>
            </a:endParaRPr>
          </a:p>
          <a:p>
            <a:pPr eaLnBrk="1" hangingPunct="1"/>
            <a:r>
              <a:rPr lang="en-US" sz="1800" dirty="0">
                <a:sym typeface="Wingdings" charset="0"/>
              </a:rPr>
              <a:t>It turns out that it was the main Prussian force headed by York with 14,000 men</a:t>
            </a:r>
          </a:p>
          <a:p>
            <a:pPr eaLnBrk="1" hangingPunct="1"/>
            <a:r>
              <a:rPr lang="en-US" sz="1800" dirty="0">
                <a:sym typeface="Wingdings" charset="0"/>
              </a:rPr>
              <a:t>Clausewitz’s force needed to trick them into surrendering or switching sides or be crushed. </a:t>
            </a:r>
          </a:p>
          <a:p>
            <a:pPr eaLnBrk="1" hangingPunct="1"/>
            <a:endParaRPr lang="en-US" sz="1800" dirty="0">
              <a:sym typeface="Wingdings" charset="0"/>
            </a:endParaRPr>
          </a:p>
          <a:p>
            <a:pPr eaLnBrk="1" hangingPunct="1"/>
            <a:r>
              <a:rPr lang="en-US" sz="1800" dirty="0" err="1">
                <a:sym typeface="Wingdings" charset="0"/>
              </a:rPr>
              <a:t>Yorck</a:t>
            </a:r>
            <a:r>
              <a:rPr lang="en-US" sz="1800" dirty="0">
                <a:sym typeface="Wingdings" charset="0"/>
              </a:rPr>
              <a:t> is deeply </a:t>
            </a:r>
            <a:r>
              <a:rPr lang="en-US" sz="1800" dirty="0" smtClean="0">
                <a:sym typeface="Wingdings" charset="0"/>
              </a:rPr>
              <a:t>hesitant: </a:t>
            </a:r>
            <a:r>
              <a:rPr lang="en-US" sz="1800" dirty="0">
                <a:sym typeface="Wingdings" charset="0"/>
              </a:rPr>
              <a:t>“It’s easy for you to talk, you young people, but this old man’s head is shaking on his shoulders.</a:t>
            </a:r>
            <a:r>
              <a:rPr lang="en-US" sz="1800" dirty="0" smtClean="0">
                <a:sym typeface="Wingdings" charset="0"/>
              </a:rPr>
              <a:t>”</a:t>
            </a:r>
          </a:p>
          <a:p>
            <a:pPr eaLnBrk="1" hangingPunct="1"/>
            <a:endParaRPr lang="en-US" sz="1800" dirty="0">
              <a:sym typeface="Wingdings" charset="0"/>
            </a:endParaRPr>
          </a:p>
          <a:p>
            <a:pPr eaLnBrk="1" hangingPunct="1"/>
            <a:r>
              <a:rPr lang="en-US" sz="1800" dirty="0" smtClean="0">
                <a:sym typeface="Wingdings" charset="0"/>
              </a:rPr>
              <a:t>Finally on </a:t>
            </a:r>
            <a:r>
              <a:rPr lang="en-US" sz="1800" dirty="0">
                <a:sym typeface="Wingdings" charset="0"/>
              </a:rPr>
              <a:t>night of 30 December 1812 he is won </a:t>
            </a:r>
            <a:r>
              <a:rPr lang="en-US" sz="1800" dirty="0" smtClean="0">
                <a:sym typeface="Wingdings" charset="0"/>
              </a:rPr>
              <a:t>over – Clausewitz is part of core team that orchestrates East Prussian uprising in 1813. Against Napoleon. Against the Prussian king.</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KG9256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15425" cy="6517529"/>
          </a:xfrm>
          <a:prstGeom prst="rect">
            <a:avLst/>
          </a:prstGeom>
        </p:spPr>
      </p:pic>
      <p:sp>
        <p:nvSpPr>
          <p:cNvPr id="33793" name="TextBox 1"/>
          <p:cNvSpPr txBox="1">
            <a:spLocks noChangeArrowheads="1"/>
          </p:cNvSpPr>
          <p:nvPr/>
        </p:nvSpPr>
        <p:spPr bwMode="auto">
          <a:xfrm>
            <a:off x="5791200" y="-34925"/>
            <a:ext cx="3352800" cy="6001644"/>
          </a:xfrm>
          <a:prstGeom prst="rect">
            <a:avLst/>
          </a:prstGeom>
          <a:solidFill>
            <a:schemeClr val="bg1"/>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t>The glory days:</a:t>
            </a:r>
            <a:endParaRPr lang="en-US" sz="1600" dirty="0"/>
          </a:p>
          <a:p>
            <a:pPr eaLnBrk="1" hangingPunct="1"/>
            <a:r>
              <a:rPr lang="en-US" sz="1600" dirty="0" smtClean="0"/>
              <a:t>“Being </a:t>
            </a:r>
            <a:r>
              <a:rPr lang="en-US" sz="1600" dirty="0"/>
              <a:t>with a very dear little army, which is headed by my friends, passing through beautiful country during the nice </a:t>
            </a:r>
            <a:r>
              <a:rPr lang="en-US" sz="1600" dirty="0" smtClean="0"/>
              <a:t>time </a:t>
            </a:r>
            <a:r>
              <a:rPr lang="en-US" sz="1600" dirty="0"/>
              <a:t>of the year, for such a purpose (i.e. driving out the French), is pretty much the ideal of Earthly existence (that is if you think of this life as transient and leading to other existences). My friend </a:t>
            </a:r>
            <a:r>
              <a:rPr lang="en-US" sz="1600" dirty="0" err="1"/>
              <a:t>Gneisenau</a:t>
            </a:r>
            <a:r>
              <a:rPr lang="en-US" sz="1600" dirty="0"/>
              <a:t> looks like a god in his general’s uniform. The </a:t>
            </a:r>
            <a:r>
              <a:rPr lang="en-US" sz="1600" dirty="0" smtClean="0"/>
              <a:t>troops </a:t>
            </a:r>
            <a:r>
              <a:rPr lang="en-US" sz="1600" dirty="0"/>
              <a:t>are happy and sing “Auf, auf </a:t>
            </a:r>
            <a:r>
              <a:rPr lang="en-US" sz="1600" dirty="0" err="1"/>
              <a:t>Kameraden</a:t>
            </a:r>
            <a:r>
              <a:rPr lang="en-US" sz="1600" dirty="0"/>
              <a:t>!” and similar songs, others yodel to perfection. I see myself surrounded by friends and living again in the environment of my mother tongue. I even see my students again, I’ve never had so much fun as under these circumstances.” April 1 1813 </a:t>
            </a:r>
            <a:r>
              <a:rPr lang="en-US" sz="1600" dirty="0" smtClean="0"/>
              <a:t>Clausewitz to </a:t>
            </a:r>
            <a:r>
              <a:rPr lang="en-US" sz="1600" dirty="0"/>
              <a:t>Marie as the Prussian army marched through Saxony </a:t>
            </a:r>
          </a:p>
        </p:txBody>
      </p:sp>
      <p:sp>
        <p:nvSpPr>
          <p:cNvPr id="2" name="TextBox 1"/>
          <p:cNvSpPr txBox="1"/>
          <p:nvPr/>
        </p:nvSpPr>
        <p:spPr>
          <a:xfrm>
            <a:off x="0" y="5931495"/>
            <a:ext cx="4419600" cy="923330"/>
          </a:xfrm>
          <a:prstGeom prst="rect">
            <a:avLst/>
          </a:prstGeom>
          <a:solidFill>
            <a:schemeClr val="bg1"/>
          </a:solidFill>
        </p:spPr>
        <p:txBody>
          <a:bodyPr wrap="square" rtlCol="0">
            <a:spAutoFit/>
          </a:bodyPr>
          <a:lstStyle/>
          <a:p>
            <a:r>
              <a:rPr lang="en-US" dirty="0" smtClean="0"/>
              <a:t>“Auf, auf </a:t>
            </a:r>
            <a:r>
              <a:rPr lang="en-US" dirty="0" err="1" smtClean="0"/>
              <a:t>Kameraden</a:t>
            </a:r>
            <a:r>
              <a:rPr lang="en-US" dirty="0" smtClean="0"/>
              <a:t>” is a song composed by Schiller to accompany his drama about Wallenstein A hit of 1797</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c2c35d333671648b0e3938c13b7ca3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3175"/>
            <a:ext cx="9137650" cy="6853238"/>
          </a:xfrm>
          <a:prstGeom prst="rect">
            <a:avLst/>
          </a:prstGeom>
        </p:spPr>
      </p:pic>
      <p:sp>
        <p:nvSpPr>
          <p:cNvPr id="34817" name="TextBox 1"/>
          <p:cNvSpPr txBox="1">
            <a:spLocks noChangeArrowheads="1"/>
          </p:cNvSpPr>
          <p:nvPr/>
        </p:nvSpPr>
        <p:spPr bwMode="auto">
          <a:xfrm>
            <a:off x="2746375" y="4826675"/>
            <a:ext cx="6400800" cy="2031325"/>
          </a:xfrm>
          <a:prstGeom prst="rect">
            <a:avLst/>
          </a:prstGeom>
          <a:solidFill>
            <a:schemeClr val="bg1"/>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May 2 1813 battle of </a:t>
            </a:r>
            <a:r>
              <a:rPr lang="en-US" sz="1800" dirty="0" err="1"/>
              <a:t>Grossgörschen</a:t>
            </a:r>
            <a:r>
              <a:rPr lang="en-US" sz="1800" dirty="0"/>
              <a:t> </a:t>
            </a:r>
            <a:r>
              <a:rPr lang="en-US" sz="1800" dirty="0" smtClean="0"/>
              <a:t>aka </a:t>
            </a:r>
            <a:r>
              <a:rPr lang="en-US" sz="1800" dirty="0"/>
              <a:t>the second battle of </a:t>
            </a:r>
            <a:r>
              <a:rPr lang="en-US" sz="1800" dirty="0" err="1"/>
              <a:t>Lützen</a:t>
            </a:r>
            <a:r>
              <a:rPr lang="en-US" sz="1800" dirty="0"/>
              <a:t> on the same battlefield where </a:t>
            </a:r>
            <a:r>
              <a:rPr lang="en-US" sz="1800" dirty="0" err="1"/>
              <a:t>Gustavus</a:t>
            </a:r>
            <a:r>
              <a:rPr lang="en-US" sz="1800" dirty="0"/>
              <a:t> </a:t>
            </a:r>
            <a:r>
              <a:rPr lang="en-US" sz="1800" dirty="0" err="1"/>
              <a:t>Adolphus</a:t>
            </a:r>
            <a:r>
              <a:rPr lang="en-US" sz="1800" dirty="0"/>
              <a:t> died, Clausewitz was almost killed in a cavalry </a:t>
            </a:r>
            <a:r>
              <a:rPr lang="en-US" sz="1800" dirty="0" smtClean="0"/>
              <a:t>charge</a:t>
            </a:r>
            <a:endParaRPr lang="en-US" sz="1800" dirty="0"/>
          </a:p>
          <a:p>
            <a:pPr eaLnBrk="1" hangingPunct="1"/>
            <a:r>
              <a:rPr lang="en-US" sz="1800" dirty="0"/>
              <a:t>Stabbed in head by French bayonet, fighting alongside </a:t>
            </a:r>
            <a:r>
              <a:rPr lang="en-US" sz="1800" dirty="0" err="1"/>
              <a:t>Gneisenau</a:t>
            </a:r>
            <a:r>
              <a:rPr lang="en-US" sz="1800" dirty="0"/>
              <a:t>, </a:t>
            </a:r>
            <a:r>
              <a:rPr lang="en-US" sz="1800" dirty="0" err="1"/>
              <a:t>Bluecher</a:t>
            </a:r>
            <a:r>
              <a:rPr lang="en-US" sz="1800" dirty="0"/>
              <a:t> and Scharnhorst</a:t>
            </a:r>
          </a:p>
          <a:p>
            <a:pPr eaLnBrk="1" hangingPunct="1"/>
            <a:r>
              <a:rPr lang="en-US" sz="1800" dirty="0"/>
              <a:t>He was denied an iron cross because he was serving in the R</a:t>
            </a:r>
            <a:r>
              <a:rPr lang="en-US" sz="1800" dirty="0" smtClean="0"/>
              <a:t>ussian </a:t>
            </a:r>
            <a:r>
              <a:rPr lang="en-US" sz="1800" dirty="0"/>
              <a:t>army. </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ster-scharnhorst-bei-grossgoerschen-1813-127369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327660"/>
            <a:ext cx="9144000" cy="6492240"/>
          </a:xfrm>
          <a:prstGeom prst="rect">
            <a:avLst/>
          </a:prstGeom>
        </p:spPr>
      </p:pic>
      <p:sp>
        <p:nvSpPr>
          <p:cNvPr id="3" name="Rectangle 2"/>
          <p:cNvSpPr/>
          <p:nvPr/>
        </p:nvSpPr>
        <p:spPr>
          <a:xfrm>
            <a:off x="152400" y="9525"/>
            <a:ext cx="8763000" cy="923330"/>
          </a:xfrm>
          <a:prstGeom prst="rect">
            <a:avLst/>
          </a:prstGeom>
          <a:solidFill>
            <a:schemeClr val="bg1"/>
          </a:solidFill>
        </p:spPr>
        <p:txBody>
          <a:bodyPr wrap="square">
            <a:spAutoFit/>
          </a:bodyPr>
          <a:lstStyle/>
          <a:p>
            <a:pPr eaLnBrk="1" hangingPunct="1"/>
            <a:r>
              <a:rPr lang="en-US" dirty="0" smtClean="0"/>
              <a:t>Weeks later his hero, Scharnhorst, </a:t>
            </a:r>
            <a:r>
              <a:rPr lang="en-US" dirty="0"/>
              <a:t>died of the wounds he received. The obituaries written by Clausewitz and </a:t>
            </a:r>
            <a:r>
              <a:rPr lang="en-US" dirty="0" err="1"/>
              <a:t>Gneisenau</a:t>
            </a:r>
            <a:r>
              <a:rPr lang="en-US" dirty="0"/>
              <a:t> are censored because they celebrate the rally in East Prussia against the </a:t>
            </a:r>
            <a:r>
              <a:rPr lang="en-US" dirty="0" smtClean="0"/>
              <a:t>hesitancy of the Prussian king. </a:t>
            </a:r>
            <a:endParaRPr lang="en-US" dirty="0"/>
          </a:p>
        </p:txBody>
      </p:sp>
    </p:spTree>
    <p:extLst>
      <p:ext uri="{BB962C8B-B14F-4D97-AF65-F5344CB8AC3E}">
        <p14:creationId xmlns:p14="http://schemas.microsoft.com/office/powerpoint/2010/main" val="309064405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422900" y="1066800"/>
            <a:ext cx="3733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Princess Charlotte writes at the same time. I have read Arndt’s pamphlet on the Russo-German legion in which “fighting against one’s own fatherland is </a:t>
            </a:r>
            <a:r>
              <a:rPr lang="en-US" sz="1800" dirty="0" err="1" smtClean="0"/>
              <a:t>potrayed</a:t>
            </a:r>
            <a:r>
              <a:rPr lang="en-US" sz="1800" dirty="0" smtClean="0"/>
              <a:t> </a:t>
            </a:r>
            <a:r>
              <a:rPr lang="en-US" sz="1800" dirty="0"/>
              <a:t>as the greatest </a:t>
            </a:r>
            <a:r>
              <a:rPr lang="en-US" sz="1800" dirty="0" smtClean="0"/>
              <a:t>virtue  </a:t>
            </a:r>
            <a:r>
              <a:rPr lang="en-US" sz="1800" dirty="0"/>
              <a:t>and Tiedemann, Clausewitz and company are presented as the </a:t>
            </a:r>
            <a:r>
              <a:rPr lang="en-US" sz="1800" dirty="0" smtClean="0"/>
              <a:t>greatest </a:t>
            </a:r>
            <a:r>
              <a:rPr lang="en-US" sz="1800" dirty="0"/>
              <a:t>men of honor … this. I confess, has disgusted me to my core.” </a:t>
            </a:r>
            <a:r>
              <a:rPr lang="en-US" sz="1800" dirty="0">
                <a:sym typeface="Wingdings" charset="0"/>
              </a:rPr>
              <a:t> Clausewitz told by king that he would be readmitted to Prussian army only once he had distinguished himself personally in battle fighting as a Russian. </a:t>
            </a:r>
            <a:endParaRPr lang="en-US" sz="1800" dirty="0"/>
          </a:p>
        </p:txBody>
      </p:sp>
      <p:pic>
        <p:nvPicPr>
          <p:cNvPr id="3" name="Picture 2" descr="1339755339_rusgerleg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12700"/>
            <a:ext cx="5102087" cy="6858000"/>
          </a:xfrm>
          <a:prstGeom prst="rect">
            <a:avLst/>
          </a:prstGeom>
        </p:spPr>
      </p:pic>
      <p:sp>
        <p:nvSpPr>
          <p:cNvPr id="5" name="TextBox 4"/>
          <p:cNvSpPr txBox="1"/>
          <p:nvPr/>
        </p:nvSpPr>
        <p:spPr>
          <a:xfrm>
            <a:off x="5486400" y="381000"/>
            <a:ext cx="3124200" cy="646331"/>
          </a:xfrm>
          <a:prstGeom prst="rect">
            <a:avLst/>
          </a:prstGeom>
          <a:noFill/>
        </p:spPr>
        <p:txBody>
          <a:bodyPr wrap="square" rtlCol="0">
            <a:spAutoFit/>
          </a:bodyPr>
          <a:lstStyle/>
          <a:p>
            <a:r>
              <a:rPr lang="en-US" dirty="0" smtClean="0"/>
              <a:t>Clausewitz is in the wrong army!</a:t>
            </a:r>
            <a:endParaRPr lang="en-US" dirty="0"/>
          </a:p>
        </p:txBody>
      </p:sp>
      <p:sp>
        <p:nvSpPr>
          <p:cNvPr id="7" name="TextBox 6"/>
          <p:cNvSpPr txBox="1"/>
          <p:nvPr/>
        </p:nvSpPr>
        <p:spPr>
          <a:xfrm>
            <a:off x="5486400" y="5486400"/>
            <a:ext cx="3276600" cy="923330"/>
          </a:xfrm>
          <a:prstGeom prst="rect">
            <a:avLst/>
          </a:prstGeom>
          <a:noFill/>
        </p:spPr>
        <p:txBody>
          <a:bodyPr wrap="square" rtlCol="0">
            <a:spAutoFit/>
          </a:bodyPr>
          <a:lstStyle/>
          <a:p>
            <a:r>
              <a:rPr lang="en-US" dirty="0" smtClean="0"/>
              <a:t>Denied a commission in the Prussian army until 1814 </a:t>
            </a:r>
            <a:r>
              <a:rPr lang="en-US" dirty="0" smtClean="0">
                <a:sym typeface="Wingdings"/>
              </a:rPr>
              <a:t></a:t>
            </a:r>
            <a:r>
              <a:rPr lang="en-US" dirty="0" smtClean="0"/>
              <a:t> </a:t>
            </a:r>
            <a:endParaRPr lang="en-US" dirty="0"/>
          </a:p>
          <a:p>
            <a:r>
              <a:rPr lang="en-US" dirty="0" smtClean="0"/>
              <a:t>Misses out on Leipzig</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2-12 at 10.26.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0"/>
            <a:ext cx="8470900" cy="6858000"/>
          </a:xfrm>
          <a:prstGeom prst="rect">
            <a:avLst/>
          </a:prstGeom>
        </p:spPr>
      </p:pic>
      <p:sp>
        <p:nvSpPr>
          <p:cNvPr id="4" name="TextBox 3"/>
          <p:cNvSpPr txBox="1"/>
          <p:nvPr/>
        </p:nvSpPr>
        <p:spPr>
          <a:xfrm>
            <a:off x="3581400" y="4038600"/>
            <a:ext cx="3657600" cy="2308324"/>
          </a:xfrm>
          <a:prstGeom prst="rect">
            <a:avLst/>
          </a:prstGeom>
          <a:solidFill>
            <a:schemeClr val="bg1"/>
          </a:solidFill>
        </p:spPr>
        <p:txBody>
          <a:bodyPr wrap="square" rtlCol="0">
            <a:spAutoFit/>
          </a:bodyPr>
          <a:lstStyle/>
          <a:p>
            <a:r>
              <a:rPr lang="en-US" dirty="0" smtClean="0"/>
              <a:t>Whilst Wellington and </a:t>
            </a:r>
            <a:r>
              <a:rPr lang="en-US" dirty="0" err="1" smtClean="0"/>
              <a:t>Blücher</a:t>
            </a:r>
            <a:r>
              <a:rPr lang="en-US" dirty="0" smtClean="0"/>
              <a:t>’ Prussian troops triumph at Waterloo, on 18 June 1815 </a:t>
            </a:r>
            <a:r>
              <a:rPr lang="en-US" dirty="0" err="1" smtClean="0"/>
              <a:t>Clausewtiz</a:t>
            </a:r>
            <a:r>
              <a:rPr lang="en-US" dirty="0" smtClean="0"/>
              <a:t> manages to be chief of staff in the last battle the Allies lose to the </a:t>
            </a:r>
            <a:r>
              <a:rPr lang="en-US" dirty="0" err="1" smtClean="0"/>
              <a:t>french</a:t>
            </a:r>
            <a:r>
              <a:rPr lang="en-US" dirty="0" smtClean="0"/>
              <a:t> i.e. the desperate holding action at </a:t>
            </a:r>
            <a:r>
              <a:rPr lang="en-US" dirty="0" err="1" smtClean="0"/>
              <a:t>Wavre</a:t>
            </a:r>
            <a:r>
              <a:rPr lang="en-US" dirty="0" smtClean="0"/>
              <a:t> to the East of the main action </a:t>
            </a:r>
            <a:endParaRPr lang="en-US" dirty="0"/>
          </a:p>
        </p:txBody>
      </p:sp>
    </p:spTree>
    <p:extLst>
      <p:ext uri="{BB962C8B-B14F-4D97-AF65-F5344CB8AC3E}">
        <p14:creationId xmlns:p14="http://schemas.microsoft.com/office/powerpoint/2010/main" val="52908144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800" y="457200"/>
            <a:ext cx="77724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smtClean="0"/>
              <a:t>Tide turns against the reformers:</a:t>
            </a:r>
          </a:p>
          <a:p>
            <a:endParaRPr lang="en-US" dirty="0"/>
          </a:p>
          <a:p>
            <a:r>
              <a:rPr lang="en-US" dirty="0" smtClean="0"/>
              <a:t>1816 July </a:t>
            </a:r>
            <a:r>
              <a:rPr lang="en-US" dirty="0" err="1" smtClean="0"/>
              <a:t>Gneisenau</a:t>
            </a:r>
            <a:r>
              <a:rPr lang="en-US" dirty="0" smtClean="0"/>
              <a:t> temporarily retires from the army</a:t>
            </a:r>
          </a:p>
          <a:p>
            <a:endParaRPr lang="en-US" dirty="0" smtClean="0"/>
          </a:p>
          <a:p>
            <a:pPr marL="342900" indent="-342900">
              <a:buAutoNum type="arabicPlain" startAt="1817"/>
            </a:pPr>
            <a:r>
              <a:rPr lang="en-US" dirty="0" smtClean="0"/>
              <a:t> Clausewitz and the wartime generation of reformers are fighting to protect the </a:t>
            </a:r>
            <a:r>
              <a:rPr lang="en-US" dirty="0" err="1" smtClean="0"/>
              <a:t>Landwehr</a:t>
            </a:r>
            <a:endParaRPr lang="en-US" dirty="0" smtClean="0"/>
          </a:p>
          <a:p>
            <a:pPr marL="342900" indent="-342900">
              <a:buAutoNum type="arabicPlain" startAt="1817"/>
            </a:pPr>
            <a:endParaRPr lang="en-US" dirty="0"/>
          </a:p>
          <a:p>
            <a:r>
              <a:rPr lang="en-US" dirty="0"/>
              <a:t>1818 </a:t>
            </a:r>
            <a:r>
              <a:rPr lang="en-US" dirty="0" smtClean="0"/>
              <a:t>Clausewitz named Director </a:t>
            </a:r>
            <a:r>
              <a:rPr lang="en-US" dirty="0"/>
              <a:t>of the </a:t>
            </a:r>
            <a:r>
              <a:rPr lang="en-US" dirty="0" err="1" smtClean="0"/>
              <a:t>Kriegsakademie</a:t>
            </a:r>
            <a:endParaRPr lang="en-US" dirty="0" smtClean="0"/>
          </a:p>
          <a:p>
            <a:endParaRPr lang="en-US" dirty="0"/>
          </a:p>
          <a:p>
            <a:r>
              <a:rPr lang="en-US" dirty="0" smtClean="0"/>
              <a:t>1819 Von </a:t>
            </a:r>
            <a:r>
              <a:rPr lang="en-US" dirty="0" err="1" smtClean="0"/>
              <a:t>Boyen</a:t>
            </a:r>
            <a:r>
              <a:rPr lang="en-US" dirty="0" smtClean="0"/>
              <a:t> dismissed as Minister of war = last of the great reform generation removed from office. </a:t>
            </a:r>
            <a:r>
              <a:rPr lang="en-US" dirty="0" smtClean="0">
                <a:sym typeface="Wingdings"/>
              </a:rPr>
              <a:t> </a:t>
            </a:r>
            <a:r>
              <a:rPr lang="en-US" dirty="0" err="1" smtClean="0"/>
              <a:t>Landwehr</a:t>
            </a:r>
            <a:r>
              <a:rPr lang="en-US" dirty="0" smtClean="0"/>
              <a:t> brought under army control. </a:t>
            </a:r>
          </a:p>
          <a:p>
            <a:endParaRPr lang="en-US" dirty="0"/>
          </a:p>
          <a:p>
            <a:r>
              <a:rPr lang="en-US" dirty="0" smtClean="0"/>
              <a:t>Clausewitz is blocked from further promotion on account of his and his wife’s association with radical reform movement</a:t>
            </a:r>
            <a:endParaRPr lang="en-US" dirty="0"/>
          </a:p>
        </p:txBody>
      </p:sp>
      <p:sp>
        <p:nvSpPr>
          <p:cNvPr id="3" name="Rectangle 2"/>
          <p:cNvSpPr/>
          <p:nvPr/>
        </p:nvSpPr>
        <p:spPr>
          <a:xfrm>
            <a:off x="2971800" y="4800600"/>
            <a:ext cx="5808388" cy="1754327"/>
          </a:xfrm>
          <a:prstGeom prst="rect">
            <a:avLst/>
          </a:prstGeom>
        </p:spPr>
        <p:txBody>
          <a:bodyPr wrap="none">
            <a:spAutoFit/>
          </a:bodyPr>
          <a:lstStyle/>
          <a:p>
            <a:r>
              <a:rPr lang="en-US" dirty="0"/>
              <a:t>1816 Clausewitz starts writing On </a:t>
            </a:r>
            <a:r>
              <a:rPr lang="en-US" dirty="0" smtClean="0"/>
              <a:t>War</a:t>
            </a:r>
          </a:p>
          <a:p>
            <a:r>
              <a:rPr lang="en-US" dirty="0" smtClean="0"/>
              <a:t>Wrote a study of Scharnhorst</a:t>
            </a:r>
          </a:p>
          <a:p>
            <a:r>
              <a:rPr lang="en-US" dirty="0" err="1" smtClean="0"/>
              <a:t>Copius</a:t>
            </a:r>
            <a:r>
              <a:rPr lang="en-US" dirty="0" smtClean="0"/>
              <a:t> technical notes  </a:t>
            </a:r>
          </a:p>
          <a:p>
            <a:r>
              <a:rPr lang="en-US" dirty="0" smtClean="0"/>
              <a:t>Studies of 1812 and 1815 campaign </a:t>
            </a:r>
          </a:p>
          <a:p>
            <a:r>
              <a:rPr lang="en-US" dirty="0" smtClean="0"/>
              <a:t>Frederick the Great’s campaigns and wars of 1890s</a:t>
            </a:r>
          </a:p>
          <a:p>
            <a:r>
              <a:rPr lang="en-US" dirty="0" smtClean="0"/>
              <a:t>Temporarily halts work on On War in the spring of 1830</a:t>
            </a:r>
            <a:endParaRPr lang="en-US" dirty="0"/>
          </a:p>
        </p:txBody>
      </p:sp>
    </p:spTree>
    <p:extLst>
      <p:ext uri="{BB962C8B-B14F-4D97-AF65-F5344CB8AC3E}">
        <p14:creationId xmlns:p14="http://schemas.microsoft.com/office/powerpoint/2010/main" val="40181510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800px-March_of_Russian_barbarity_and_cholera_epidemic_to_Europe_(French_allegor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995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ChangeArrowheads="1"/>
          </p:cNvSpPr>
          <p:nvPr/>
        </p:nvSpPr>
        <p:spPr bwMode="auto">
          <a:xfrm>
            <a:off x="2057400" y="5791200"/>
            <a:ext cx="6781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1831: "La Barbarie et Le Choléra-Morbus Entrant en Europe. Les Polonais se battent, les puissances font des protocoles et la France...” Denis-Auguste-Marie Raffet</a:t>
            </a:r>
          </a:p>
        </p:txBody>
      </p:sp>
      <p:sp>
        <p:nvSpPr>
          <p:cNvPr id="2" name="TextBox 1"/>
          <p:cNvSpPr txBox="1"/>
          <p:nvPr/>
        </p:nvSpPr>
        <p:spPr>
          <a:xfrm>
            <a:off x="0" y="0"/>
            <a:ext cx="9144000" cy="646331"/>
          </a:xfrm>
          <a:prstGeom prst="rect">
            <a:avLst/>
          </a:prstGeom>
          <a:noFill/>
        </p:spPr>
        <p:txBody>
          <a:bodyPr wrap="square" rtlCol="0">
            <a:spAutoFit/>
          </a:bodyPr>
          <a:lstStyle/>
          <a:p>
            <a:r>
              <a:rPr lang="en-US" dirty="0" smtClean="0"/>
              <a:t>1830 </a:t>
            </a:r>
            <a:r>
              <a:rPr lang="en-US" dirty="0" err="1" smtClean="0"/>
              <a:t>Gneisenau</a:t>
            </a:r>
            <a:r>
              <a:rPr lang="en-US" dirty="0" smtClean="0"/>
              <a:t> and Clausewitz both mobilized to deal with a double threat on Prussia’s eastern border: Polish revolution, Russian military intervention and a new plague </a:t>
            </a:r>
            <a:endParaRPr lang="en-US" dirty="0"/>
          </a:p>
        </p:txBody>
      </p:sp>
    </p:spTree>
    <p:extLst>
      <p:ext uri="{BB962C8B-B14F-4D97-AF65-F5344CB8AC3E}">
        <p14:creationId xmlns:p14="http://schemas.microsoft.com/office/powerpoint/2010/main" val="2111479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3413"/>
            <a:ext cx="9067800"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2"/>
          <p:cNvSpPr txBox="1">
            <a:spLocks noChangeArrowheads="1"/>
          </p:cNvSpPr>
          <p:nvPr/>
        </p:nvSpPr>
        <p:spPr bwMode="auto">
          <a:xfrm>
            <a:off x="228600" y="15240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The Second Global Cholera Pandemic 1827-1831</a:t>
            </a:r>
          </a:p>
        </p:txBody>
      </p:sp>
      <p:sp>
        <p:nvSpPr>
          <p:cNvPr id="4" name="TextBox 3"/>
          <p:cNvSpPr txBox="1"/>
          <p:nvPr/>
        </p:nvSpPr>
        <p:spPr>
          <a:xfrm>
            <a:off x="228600" y="5380672"/>
            <a:ext cx="5029200" cy="1477328"/>
          </a:xfrm>
          <a:prstGeom prst="rect">
            <a:avLst/>
          </a:prstGeom>
          <a:solidFill>
            <a:schemeClr val="bg1"/>
          </a:solidFill>
        </p:spPr>
        <p:txBody>
          <a:bodyPr wrap="square" rtlCol="0">
            <a:spAutoFit/>
          </a:bodyPr>
          <a:lstStyle/>
          <a:p>
            <a:r>
              <a:rPr lang="en-US" dirty="0" smtClean="0">
                <a:sym typeface="Wingdings"/>
              </a:rPr>
              <a:t>24 August 1831 </a:t>
            </a:r>
            <a:r>
              <a:rPr lang="en-US" dirty="0" err="1">
                <a:sym typeface="Wingdings"/>
              </a:rPr>
              <a:t>G</a:t>
            </a:r>
            <a:r>
              <a:rPr lang="en-US" dirty="0" err="1" smtClean="0">
                <a:sym typeface="Wingdings"/>
              </a:rPr>
              <a:t>neisenau</a:t>
            </a:r>
            <a:r>
              <a:rPr lang="en-US" dirty="0" smtClean="0">
                <a:sym typeface="Wingdings"/>
              </a:rPr>
              <a:t> dies </a:t>
            </a:r>
            <a:endParaRPr lang="en-US" dirty="0">
              <a:sym typeface="Wingdings"/>
            </a:endParaRPr>
          </a:p>
          <a:p>
            <a:r>
              <a:rPr lang="en-US" dirty="0" smtClean="0">
                <a:sym typeface="Wingdings"/>
              </a:rPr>
              <a:t>Clausewitz gave his last lecture on 16 November 1831 fell ill with cholera and died that same day. </a:t>
            </a:r>
          </a:p>
          <a:p>
            <a:r>
              <a:rPr lang="en-US" dirty="0" smtClean="0">
                <a:sym typeface="Wingdings"/>
              </a:rPr>
              <a:t>Hegel dies in December 1831</a:t>
            </a:r>
          </a:p>
        </p:txBody>
      </p:sp>
    </p:spTree>
    <p:extLst>
      <p:ext uri="{BB962C8B-B14F-4D97-AF65-F5344CB8AC3E}">
        <p14:creationId xmlns:p14="http://schemas.microsoft.com/office/powerpoint/2010/main" val="12873316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6" descr="Screen Shot 2018-02-10 at 2.23.3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3402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2000" y="0"/>
            <a:ext cx="4572000" cy="6740308"/>
          </a:xfrm>
          <a:prstGeom prst="rect">
            <a:avLst/>
          </a:prstGeom>
          <a:solidFill>
            <a:schemeClr val="bg1"/>
          </a:solidFill>
        </p:spPr>
        <p:txBody>
          <a:bodyPr>
            <a:spAutoFit/>
          </a:bodyPr>
          <a:lstStyle/>
          <a:p>
            <a:r>
              <a:rPr lang="en-US" dirty="0" err="1" smtClean="0"/>
              <a:t>Auguste</a:t>
            </a:r>
            <a:r>
              <a:rPr lang="en-US" dirty="0" smtClean="0"/>
              <a:t>/</a:t>
            </a:r>
            <a:r>
              <a:rPr lang="en-US" dirty="0" err="1" smtClean="0"/>
              <a:t>Fridericke</a:t>
            </a:r>
            <a:r>
              <a:rPr lang="en-US" dirty="0" smtClean="0"/>
              <a:t> </a:t>
            </a:r>
            <a:r>
              <a:rPr lang="en-US" dirty="0" err="1" smtClean="0"/>
              <a:t>Krüger</a:t>
            </a:r>
            <a:r>
              <a:rPr lang="en-US" dirty="0" smtClean="0"/>
              <a:t> </a:t>
            </a:r>
            <a:r>
              <a:rPr lang="en-US" dirty="0"/>
              <a:t>s</a:t>
            </a:r>
            <a:r>
              <a:rPr lang="en-US" dirty="0" smtClean="0"/>
              <a:t>he </a:t>
            </a:r>
            <a:r>
              <a:rPr lang="en-US" dirty="0"/>
              <a:t>served disguised as a man during the Napoleonic Wars in Germany from 1813 to 1815 in the first company of the </a:t>
            </a:r>
            <a:r>
              <a:rPr lang="en-US" dirty="0" err="1"/>
              <a:t>Kolbergsches</a:t>
            </a:r>
            <a:r>
              <a:rPr lang="en-US" dirty="0"/>
              <a:t> </a:t>
            </a:r>
            <a:r>
              <a:rPr lang="en-US" dirty="0" err="1"/>
              <a:t>Infanterieregiment</a:t>
            </a:r>
            <a:r>
              <a:rPr lang="en-US" dirty="0"/>
              <a:t> (renamed the 9th Grenadier regiment in 1914). Trained as a tailor, at 23 years old she cut off her hair, put on a male costume she had designed herself and obeyed a </a:t>
            </a:r>
            <a:r>
              <a:rPr lang="en-US" dirty="0" err="1"/>
              <a:t>mobilisation</a:t>
            </a:r>
            <a:r>
              <a:rPr lang="en-US" dirty="0"/>
              <a:t> proclamation. Owing to the speed of </a:t>
            </a:r>
            <a:r>
              <a:rPr lang="en-US" dirty="0" err="1"/>
              <a:t>mobilisation</a:t>
            </a:r>
            <a:r>
              <a:rPr lang="en-US" dirty="0"/>
              <a:t> there were no medical examinations and so she was not discovered at first. Her comrades admired her courage very much and were loyal to her, but during one attack her high voice caused the others to realize that she was female. However, she had got into </a:t>
            </a:r>
            <a:r>
              <a:rPr lang="en-US" dirty="0" err="1"/>
              <a:t>favour</a:t>
            </a:r>
            <a:r>
              <a:rPr lang="en-US" dirty="0"/>
              <a:t> with </a:t>
            </a:r>
            <a:r>
              <a:rPr lang="en-US" dirty="0" err="1"/>
              <a:t>Bravour</a:t>
            </a:r>
            <a:r>
              <a:rPr lang="en-US" dirty="0"/>
              <a:t> and so she was not ejected from the army. Indeed, she was even promoted to corporal after the Battle of </a:t>
            </a:r>
            <a:r>
              <a:rPr lang="en-US" dirty="0" err="1"/>
              <a:t>Möckern</a:t>
            </a:r>
            <a:r>
              <a:rPr lang="en-US" dirty="0"/>
              <a:t>. She was promoted to Sergeant after the battle of </a:t>
            </a:r>
            <a:r>
              <a:rPr lang="en-US" dirty="0" err="1"/>
              <a:t>Dennewitz</a:t>
            </a:r>
            <a:r>
              <a:rPr lang="en-US" dirty="0"/>
              <a:t> and subsequently fought in the battle of Waterloo in 1815.</a:t>
            </a:r>
          </a:p>
        </p:txBody>
      </p:sp>
      <p:pic>
        <p:nvPicPr>
          <p:cNvPr id="3" name="Picture 2" descr="Friederike_Krüg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575"/>
            <a:ext cx="2187948" cy="338137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5270500" y="2438400"/>
            <a:ext cx="38862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Calibri" charset="0"/>
              </a:rPr>
              <a:t>From Jack Welch (GE): </a:t>
            </a:r>
            <a:r>
              <a:rPr lang="en-US" b="1" dirty="0">
                <a:latin typeface="Calibri" charset="0"/>
              </a:rPr>
              <a:t>"Von Clausewitz summed up what it had all been about in his classic </a:t>
            </a:r>
            <a:r>
              <a:rPr lang="en-US" b="1" i="1" dirty="0">
                <a:latin typeface="Calibri" charset="0"/>
                <a:hlinkClick r:id="rId2"/>
              </a:rPr>
              <a:t>On War</a:t>
            </a:r>
            <a:r>
              <a:rPr lang="en-US" b="1" i="1" dirty="0">
                <a:latin typeface="Calibri" charset="0"/>
              </a:rPr>
              <a:t>.</a:t>
            </a:r>
            <a:r>
              <a:rPr lang="en-US" b="1" dirty="0">
                <a:latin typeface="Calibri" charset="0"/>
              </a:rPr>
              <a:t> Men could not reduce strategy to a formula. Detailed planning necessarily failed, due to the inevitable frictions encountered: chance events, imperfections in execution, and the independent will of the opposition. Instead, the human elements were paramount: leadership, morale, and the almost instinctive savvy of the best generals. The Prussian general staff, under the elder von </a:t>
            </a:r>
            <a:r>
              <a:rPr lang="en-US" b="1" dirty="0" err="1">
                <a:latin typeface="Calibri" charset="0"/>
              </a:rPr>
              <a:t>Moltke</a:t>
            </a:r>
            <a:r>
              <a:rPr lang="en-US" b="1" dirty="0">
                <a:latin typeface="Calibri" charset="0"/>
              </a:rPr>
              <a:t>, perfected these concepts in practice. </a:t>
            </a:r>
            <a:endParaRPr lang="en-US" dirty="0">
              <a:latin typeface="Calibri" charset="0"/>
            </a:endParaRPr>
          </a:p>
        </p:txBody>
      </p:sp>
      <p:pic>
        <p:nvPicPr>
          <p:cNvPr id="378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52435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575" y="152400"/>
            <a:ext cx="8458200" cy="646331"/>
          </a:xfrm>
          <a:prstGeom prst="rect">
            <a:avLst/>
          </a:prstGeom>
          <a:noFill/>
        </p:spPr>
        <p:txBody>
          <a:bodyPr wrap="square" rtlCol="0">
            <a:spAutoFit/>
          </a:bodyPr>
          <a:lstStyle/>
          <a:p>
            <a:r>
              <a:rPr lang="en-US" dirty="0" smtClean="0"/>
              <a:t>His remarkable biography gets Clausewitz into </a:t>
            </a:r>
            <a:r>
              <a:rPr lang="en-US" i="1" dirty="0" smtClean="0"/>
              <a:t>War and Peace </a:t>
            </a:r>
            <a:r>
              <a:rPr lang="en-US" dirty="0" smtClean="0"/>
              <a:t>in 1869 but how does he end up as a Jack Welch sound bite?  </a:t>
            </a:r>
            <a:endParaRPr lang="en-US" dirty="0"/>
          </a:p>
        </p:txBody>
      </p:sp>
    </p:spTree>
    <p:extLst>
      <p:ext uri="{BB962C8B-B14F-4D97-AF65-F5344CB8AC3E}">
        <p14:creationId xmlns:p14="http://schemas.microsoft.com/office/powerpoint/2010/main" val="105271559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0" y="914400"/>
            <a:ext cx="89757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457200"/>
            <a:r>
              <a:rPr lang="en-US" sz="2000">
                <a:latin typeface="Times New Roman" charset="0"/>
                <a:cs typeface="Calibri" charset="0"/>
              </a:rPr>
              <a:t>Defence is the stronger form of warfare, but defence must always go over to the attack. </a:t>
            </a:r>
            <a:endParaRPr lang="en-US" sz="2000">
              <a:cs typeface="Calibri" charset="0"/>
            </a:endParaRPr>
          </a:p>
          <a:p>
            <a:pPr indent="457200" eaLnBrk="0" hangingPunct="0"/>
            <a:r>
              <a:rPr lang="en-US" sz="2000">
                <a:latin typeface="Times New Roman" charset="0"/>
                <a:cs typeface="Calibri" charset="0"/>
              </a:rPr>
              <a:t>Great successes determine the smaller ones … not the other way around.</a:t>
            </a:r>
            <a:endParaRPr lang="en-US" sz="2000">
              <a:cs typeface="Calibri" charset="0"/>
            </a:endParaRPr>
          </a:p>
          <a:p>
            <a:pPr indent="457200" eaLnBrk="0" hangingPunct="0"/>
            <a:r>
              <a:rPr lang="en-US" sz="2000">
                <a:latin typeface="Times New Roman" charset="0"/>
                <a:cs typeface="Calibri" charset="0"/>
              </a:rPr>
              <a:t>Strategic effects therefore arise from particular moments and centers of gravity. </a:t>
            </a:r>
            <a:endParaRPr lang="en-US" sz="2000"/>
          </a:p>
          <a:p>
            <a:pPr indent="457200" eaLnBrk="0" hangingPunct="0"/>
            <a:r>
              <a:rPr lang="en-US" sz="2000">
                <a:latin typeface="Times New Roman" charset="0"/>
                <a:cs typeface="Calibri" charset="0"/>
              </a:rPr>
              <a:t>A demonstration is a weaker use of force than a real attack and must therefore be limited to very particular conditions. </a:t>
            </a:r>
            <a:endParaRPr lang="en-US" sz="2000"/>
          </a:p>
          <a:p>
            <a:pPr indent="457200" eaLnBrk="0" hangingPunct="0"/>
            <a:r>
              <a:rPr lang="en-US" sz="2000">
                <a:latin typeface="Times New Roman" charset="0"/>
                <a:cs typeface="Calibri" charset="0"/>
              </a:rPr>
              <a:t>Victory is not merely the conquest of the battlefield but the destruction of the physical and moral fighting force of the enemy. It is the follow up of the battle that is decisive in achieving this. </a:t>
            </a:r>
            <a:endParaRPr lang="en-US" sz="2000"/>
          </a:p>
          <a:p>
            <a:pPr indent="457200" eaLnBrk="0" hangingPunct="0"/>
            <a:r>
              <a:rPr lang="en-US" sz="2000">
                <a:latin typeface="Times New Roman" charset="0"/>
                <a:cs typeface="Calibri" charset="0"/>
              </a:rPr>
              <a:t>The greatest successes are achieved where the fighting is most intense. </a:t>
            </a:r>
            <a:endParaRPr lang="en-US" sz="2000"/>
          </a:p>
          <a:p>
            <a:pPr indent="457200" eaLnBrk="0" hangingPunct="0"/>
            <a:r>
              <a:rPr lang="en-US" sz="2000">
                <a:latin typeface="Times New Roman" charset="0"/>
                <a:cs typeface="Calibri" charset="0"/>
              </a:rPr>
              <a:t>Redirecting the focus of attack is at best a necessary evil. </a:t>
            </a:r>
            <a:endParaRPr lang="en-US" sz="2000"/>
          </a:p>
          <a:p>
            <a:pPr indent="457200" eaLnBrk="0" hangingPunct="0"/>
            <a:r>
              <a:rPr lang="en-US" sz="2000">
                <a:latin typeface="Times New Roman" charset="0"/>
                <a:cs typeface="Calibri" charset="0"/>
              </a:rPr>
              <a:t>Given the risks involved an attempt to attack from the rear can be justified only on the basis of substantial superiority or by superior lines of communications and better lines of retreat. </a:t>
            </a:r>
            <a:endParaRPr lang="en-US" sz="2000"/>
          </a:p>
          <a:p>
            <a:pPr indent="457200" eaLnBrk="0" hangingPunct="0"/>
            <a:r>
              <a:rPr lang="en-US" sz="2000">
                <a:latin typeface="Times New Roman" charset="0"/>
                <a:cs typeface="Calibri" charset="0"/>
              </a:rPr>
              <a:t>Flanking attempts are subject to the same constraint.</a:t>
            </a:r>
            <a:endParaRPr lang="en-US" sz="2000"/>
          </a:p>
          <a:p>
            <a:pPr indent="457200" eaLnBrk="0" hangingPunct="0"/>
            <a:r>
              <a:rPr lang="en-US" sz="2000">
                <a:latin typeface="Times New Roman" charset="0"/>
                <a:cs typeface="Calibri" charset="0"/>
              </a:rPr>
              <a:t>Every attack weakens as it progresses. </a:t>
            </a:r>
            <a:endParaRPr lang="en-US" sz="2000"/>
          </a:p>
        </p:txBody>
      </p:sp>
      <p:sp>
        <p:nvSpPr>
          <p:cNvPr id="41986" name="TextBox 4"/>
          <p:cNvSpPr txBox="1">
            <a:spLocks noChangeArrowheads="1"/>
          </p:cNvSpPr>
          <p:nvPr/>
        </p:nvSpPr>
        <p:spPr bwMode="auto">
          <a:xfrm>
            <a:off x="304800" y="152400"/>
            <a:ext cx="533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Calibri" charset="0"/>
              </a:rPr>
              <a:t>Clausewitz </a:t>
            </a:r>
            <a:r>
              <a:rPr lang="en-US" sz="1800" b="1" dirty="0" smtClean="0">
                <a:latin typeface="Calibri" charset="0"/>
              </a:rPr>
              <a:t>II </a:t>
            </a:r>
            <a:r>
              <a:rPr lang="en-US" sz="1800" b="1" dirty="0">
                <a:latin typeface="Calibri" charset="0"/>
              </a:rPr>
              <a:t>- Sound Bite Clausewitz</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533400" y="838200"/>
            <a:ext cx="7010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smtClean="0"/>
              <a:t>1. Clausewitz did sound </a:t>
            </a:r>
            <a:r>
              <a:rPr lang="en-US" dirty="0" smtClean="0"/>
              <a:t>bites</a:t>
            </a:r>
            <a:r>
              <a:rPr lang="en-US" dirty="0" smtClean="0"/>
              <a:t>: He </a:t>
            </a:r>
            <a:r>
              <a:rPr lang="en-US" dirty="0"/>
              <a:t>was throughout his life preoccupied with practical education. Clausewitz’s students wanted lists of maxims drawn up in a formulaic style and he supplied them. </a:t>
            </a:r>
            <a:endParaRPr lang="en-US" dirty="0" smtClean="0"/>
          </a:p>
          <a:p>
            <a:endParaRPr lang="en-US" dirty="0"/>
          </a:p>
        </p:txBody>
      </p:sp>
      <p:sp>
        <p:nvSpPr>
          <p:cNvPr id="2" name="Rectangle 1"/>
          <p:cNvSpPr/>
          <p:nvPr/>
        </p:nvSpPr>
        <p:spPr>
          <a:xfrm>
            <a:off x="609600" y="2057400"/>
            <a:ext cx="7772400" cy="1477328"/>
          </a:xfrm>
          <a:prstGeom prst="rect">
            <a:avLst/>
          </a:prstGeom>
        </p:spPr>
        <p:txBody>
          <a:bodyPr wrap="square">
            <a:spAutoFit/>
          </a:bodyPr>
          <a:lstStyle/>
          <a:p>
            <a:r>
              <a:rPr lang="en-US" dirty="0"/>
              <a:t>2. The lists of points, like the one above, do convey a flavor of his thought. It is about focus and force. It is about not flinching from combat. It is about taking on the biggest challenge and throwing your full weight at it. It’s a tough minded, virile doctrine of strength.</a:t>
            </a:r>
          </a:p>
          <a:p>
            <a:endParaRPr lang="en-US" dirty="0"/>
          </a:p>
        </p:txBody>
      </p:sp>
      <p:sp>
        <p:nvSpPr>
          <p:cNvPr id="3" name="Rectangle 2"/>
          <p:cNvSpPr/>
          <p:nvPr/>
        </p:nvSpPr>
        <p:spPr>
          <a:xfrm>
            <a:off x="685800" y="3505200"/>
            <a:ext cx="7620000" cy="923330"/>
          </a:xfrm>
          <a:prstGeom prst="rect">
            <a:avLst/>
          </a:prstGeom>
        </p:spPr>
        <p:txBody>
          <a:bodyPr wrap="square">
            <a:spAutoFit/>
          </a:bodyPr>
          <a:lstStyle/>
          <a:p>
            <a:r>
              <a:rPr lang="en-US" dirty="0"/>
              <a:t>3. War is urgent, confusing, high stakes, terrifying </a:t>
            </a:r>
            <a:r>
              <a:rPr lang="en-US" dirty="0">
                <a:sym typeface="Wingdings"/>
              </a:rPr>
              <a:t> there are situations in which it is important NOT TO OVERTHINK  </a:t>
            </a:r>
            <a:r>
              <a:rPr lang="en-US" dirty="0" err="1">
                <a:sym typeface="Wingdings"/>
              </a:rPr>
              <a:t>soundbites</a:t>
            </a:r>
            <a:r>
              <a:rPr lang="en-US" dirty="0">
                <a:sym typeface="Wingdings"/>
              </a:rPr>
              <a:t> may be trite but they are fit for purpose.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veryone-has-a-plan-till-they-get-punched-in-the-mouth-quot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
            <a:ext cx="9753599" cy="6502399"/>
          </a:xfrm>
          <a:prstGeom prst="rect">
            <a:avLst/>
          </a:prstGeom>
        </p:spPr>
      </p:pic>
      <p:sp>
        <p:nvSpPr>
          <p:cNvPr id="4" name="TextBox 3"/>
          <p:cNvSpPr txBox="1"/>
          <p:nvPr/>
        </p:nvSpPr>
        <p:spPr>
          <a:xfrm>
            <a:off x="2133600" y="5410200"/>
            <a:ext cx="6324600" cy="923330"/>
          </a:xfrm>
          <a:prstGeom prst="rect">
            <a:avLst/>
          </a:prstGeom>
          <a:solidFill>
            <a:schemeClr val="bg1"/>
          </a:solidFill>
        </p:spPr>
        <p:txBody>
          <a:bodyPr wrap="square" rtlCol="0">
            <a:spAutoFit/>
          </a:bodyPr>
          <a:lstStyle/>
          <a:p>
            <a:r>
              <a:rPr lang="en-US" dirty="0" smtClean="0">
                <a:sym typeface="Wingdings"/>
              </a:rPr>
              <a:t> Sound bites in their own way actually capture an authentic Clausewitz, though </a:t>
            </a:r>
            <a:r>
              <a:rPr lang="en-US" dirty="0" smtClean="0">
                <a:sym typeface="Wingdings"/>
              </a:rPr>
              <a:t>this</a:t>
            </a:r>
            <a:r>
              <a:rPr lang="en-US" dirty="0" smtClean="0">
                <a:sym typeface="Wingdings"/>
              </a:rPr>
              <a:t> </a:t>
            </a:r>
            <a:r>
              <a:rPr lang="en-US" dirty="0" smtClean="0">
                <a:sym typeface="Wingdings"/>
              </a:rPr>
              <a:t>may not be the most interesting version.</a:t>
            </a:r>
            <a:endParaRPr lang="en-US" dirty="0"/>
          </a:p>
        </p:txBody>
      </p:sp>
    </p:spTree>
    <p:extLst>
      <p:ext uri="{BB962C8B-B14F-4D97-AF65-F5344CB8AC3E}">
        <p14:creationId xmlns:p14="http://schemas.microsoft.com/office/powerpoint/2010/main" val="532214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citadelle-de-lill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04523"/>
            <a:ext cx="7467600" cy="583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extBox 1"/>
          <p:cNvSpPr txBox="1">
            <a:spLocks noChangeArrowheads="1"/>
          </p:cNvSpPr>
          <p:nvPr/>
        </p:nvSpPr>
        <p:spPr bwMode="auto">
          <a:xfrm>
            <a:off x="0" y="-9525"/>
            <a:ext cx="8915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Clausewitz </a:t>
            </a:r>
            <a:r>
              <a:rPr lang="en-US" sz="1800" dirty="0" smtClean="0"/>
              <a:t>III: </a:t>
            </a:r>
            <a:r>
              <a:rPr lang="en-US" sz="1800" dirty="0"/>
              <a:t>The </a:t>
            </a:r>
            <a:r>
              <a:rPr lang="en-US" sz="1800" dirty="0" smtClean="0"/>
              <a:t>irony of reducing Clausewitz to formulae is that his central intellectual mission was to demolish the overly rationalist vision </a:t>
            </a:r>
            <a:r>
              <a:rPr lang="en-US" sz="1800" dirty="0"/>
              <a:t>of </a:t>
            </a:r>
            <a:r>
              <a:rPr lang="en-US" sz="1800" dirty="0" smtClean="0"/>
              <a:t>war as something reducible to formulae. </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914400" y="1524000"/>
            <a:ext cx="70866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t>Prussia</a:t>
            </a:r>
            <a:r>
              <a:rPr lang="ja-JP" altLang="en-US" dirty="0"/>
              <a:t>’</a:t>
            </a:r>
            <a:r>
              <a:rPr lang="en-US" altLang="ja-JP" dirty="0"/>
              <a:t>s peace policy of the 1790s and early 1800s fails </a:t>
            </a:r>
            <a:r>
              <a:rPr lang="en-US" altLang="ja-JP" dirty="0">
                <a:sym typeface="Wingdings" charset="0"/>
              </a:rPr>
              <a:t> </a:t>
            </a:r>
            <a:r>
              <a:rPr lang="en-US" altLang="ja-JP" dirty="0"/>
              <a:t>Napoleon pushed forward relentlessly to battle and achieved decision at Austerlitz (1805) Jena and </a:t>
            </a:r>
            <a:r>
              <a:rPr lang="en-US" altLang="ja-JP" dirty="0" err="1"/>
              <a:t>Auerstedt</a:t>
            </a:r>
            <a:r>
              <a:rPr lang="en-US" altLang="ja-JP" dirty="0"/>
              <a:t> (1806):</a:t>
            </a:r>
          </a:p>
          <a:p>
            <a:r>
              <a:rPr lang="en-US" dirty="0"/>
              <a:t> </a:t>
            </a:r>
            <a:r>
              <a:rPr lang="ja-JP" altLang="en-US" dirty="0"/>
              <a:t>“</a:t>
            </a:r>
            <a:r>
              <a:rPr lang="en-US" altLang="ja-JP" dirty="0"/>
              <a:t>The main battle is the most natural means of achieving, a big, positive … purpose … normally one is punished if one tries to avoid it for fear of the great decision …. The main battle is the bloodiest solution … blood is always its price and slaughter its character, from which the humanely [minded] military commander-in-chief flinches …</a:t>
            </a:r>
            <a:r>
              <a:rPr lang="ja-JP" altLang="en-US" dirty="0"/>
              <a:t>”</a:t>
            </a:r>
            <a:r>
              <a:rPr lang="en-US" altLang="ja-JP" dirty="0"/>
              <a:t> But: </a:t>
            </a:r>
            <a:r>
              <a:rPr lang="ja-JP" altLang="en-US" dirty="0"/>
              <a:t>“</a:t>
            </a:r>
            <a:r>
              <a:rPr lang="en-US" altLang="ja-JP" dirty="0"/>
              <a:t>We do not hear about commanders-in-chief who win without shedding human blood. If bloody battles are a horrible spectacle, this must only lead us to respect war all the more, not, however, to allow swords to be blunted by humanitarian qualms, until there is once again a sharp sword amongst us which will hack off our arms at our shoulders.</a:t>
            </a:r>
            <a:r>
              <a:rPr lang="ja-JP" altLang="en-US" dirty="0"/>
              <a:t>”</a:t>
            </a:r>
            <a:r>
              <a:rPr lang="en-US" altLang="ja-JP" dirty="0"/>
              <a:t> (Book IV 4 427ff)</a:t>
            </a:r>
            <a:endParaRPr lang="en-US" dirty="0"/>
          </a:p>
        </p:txBody>
      </p:sp>
      <p:sp>
        <p:nvSpPr>
          <p:cNvPr id="2" name="TextBox 1"/>
          <p:cNvSpPr txBox="1"/>
          <p:nvPr/>
        </p:nvSpPr>
        <p:spPr>
          <a:xfrm>
            <a:off x="228600" y="228600"/>
            <a:ext cx="7924800" cy="646331"/>
          </a:xfrm>
          <a:prstGeom prst="rect">
            <a:avLst/>
          </a:prstGeom>
          <a:noFill/>
        </p:spPr>
        <p:txBody>
          <a:bodyPr wrap="square" rtlCol="0">
            <a:spAutoFit/>
          </a:bodyPr>
          <a:lstStyle/>
          <a:p>
            <a:r>
              <a:rPr lang="en-US" b="1" dirty="0" smtClean="0"/>
              <a:t>In the 1790s the search for peace by means of negotiation and schemes </a:t>
            </a:r>
            <a:r>
              <a:rPr lang="en-US" b="1" dirty="0" err="1" smtClean="0"/>
              <a:t>à</a:t>
            </a:r>
            <a:r>
              <a:rPr lang="en-US" b="1" dirty="0" smtClean="0"/>
              <a:t> la Kant had had disastrous consequences: </a:t>
            </a:r>
            <a:endParaRPr lang="en-US" b="1" dirty="0"/>
          </a:p>
        </p:txBody>
      </p:sp>
    </p:spTree>
    <p:extLst>
      <p:ext uri="{BB962C8B-B14F-4D97-AF65-F5344CB8AC3E}">
        <p14:creationId xmlns:p14="http://schemas.microsoft.com/office/powerpoint/2010/main" val="424927748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914400" y="838200"/>
            <a:ext cx="7010400" cy="286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t>Napoleonic history reveals absolute </a:t>
            </a:r>
            <a:r>
              <a:rPr lang="en-US" b="1" dirty="0" smtClean="0"/>
              <a:t>war – a central philosophical and abstract point is revealed in time:</a:t>
            </a:r>
            <a:endParaRPr lang="en-US" b="1" dirty="0"/>
          </a:p>
          <a:p>
            <a:endParaRPr lang="en-US" b="1" dirty="0"/>
          </a:p>
          <a:p>
            <a:r>
              <a:rPr lang="ja-JP" altLang="en-US" dirty="0"/>
              <a:t>“</a:t>
            </a:r>
            <a:r>
              <a:rPr lang="en-US" altLang="ja-JP" dirty="0"/>
              <a:t>The whole people threw its weight into the scales. …the means that could be used, the effort that could be made, no longer knew limits; the energy with which the war itself could be waged was no longer checked, and consequently the danger for the adversary was extreme. In Bonaparte</a:t>
            </a:r>
            <a:r>
              <a:rPr lang="ja-JP" altLang="en-US" dirty="0"/>
              <a:t>’</a:t>
            </a:r>
            <a:r>
              <a:rPr lang="en-US" altLang="ja-JP" dirty="0"/>
              <a:t>s hand all this was brought to perfection, and this force of war, based on the entire strength of the people, wrought havoc upon Europe…</a:t>
            </a:r>
            <a:r>
              <a:rPr lang="ja-JP" altLang="en-US" dirty="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1"/>
          <p:cNvSpPr txBox="1">
            <a:spLocks noChangeArrowheads="1"/>
          </p:cNvSpPr>
          <p:nvPr/>
        </p:nvSpPr>
        <p:spPr bwMode="auto">
          <a:xfrm>
            <a:off x="152400" y="228600"/>
            <a:ext cx="762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Escalation </a:t>
            </a:r>
            <a:r>
              <a:rPr lang="en-US" sz="1800" dirty="0"/>
              <a:t>– </a:t>
            </a:r>
            <a:r>
              <a:rPr lang="ja-JP" altLang="en-US" sz="1800" dirty="0" smtClean="0"/>
              <a:t>“</a:t>
            </a:r>
            <a:r>
              <a:rPr lang="en-US" altLang="ja-JP" sz="1800" dirty="0"/>
              <a:t>each</a:t>
            </a:r>
            <a:r>
              <a:rPr lang="ja-JP" altLang="en-US" sz="1800" dirty="0"/>
              <a:t>”</a:t>
            </a:r>
            <a:r>
              <a:rPr lang="en-US" altLang="ja-JP" sz="1800" dirty="0"/>
              <a:t> combatant </a:t>
            </a:r>
            <a:r>
              <a:rPr lang="ja-JP" altLang="en-US" sz="1800" dirty="0"/>
              <a:t>“</a:t>
            </a:r>
            <a:r>
              <a:rPr lang="en-US" altLang="ja-JP" sz="1800" dirty="0"/>
              <a:t>gives the other the law, as so both escalate to the most extreme limit…</a:t>
            </a:r>
            <a:r>
              <a:rPr lang="ja-JP" altLang="en-US" sz="1800" dirty="0"/>
              <a:t>”</a:t>
            </a:r>
            <a:r>
              <a:rPr lang="en-US" altLang="ja-JP" sz="1800" dirty="0"/>
              <a:t>. </a:t>
            </a:r>
            <a:endParaRPr lang="en-US" sz="1800" dirty="0"/>
          </a:p>
        </p:txBody>
      </p:sp>
      <p:pic>
        <p:nvPicPr>
          <p:cNvPr id="2" name="Picture 1" descr="MoshkovVI_SrazhLeypcigomGR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764881"/>
          </a:xfrm>
          <a:prstGeom prst="rect">
            <a:avLst/>
          </a:prstGeom>
        </p:spPr>
      </p:pic>
      <p:sp>
        <p:nvSpPr>
          <p:cNvPr id="3" name="TextBox 2"/>
          <p:cNvSpPr txBox="1"/>
          <p:nvPr/>
        </p:nvSpPr>
        <p:spPr>
          <a:xfrm>
            <a:off x="3962400" y="6211669"/>
            <a:ext cx="4953000" cy="646331"/>
          </a:xfrm>
          <a:prstGeom prst="rect">
            <a:avLst/>
          </a:prstGeom>
          <a:noFill/>
        </p:spPr>
        <p:txBody>
          <a:bodyPr wrap="square" rtlCol="0">
            <a:spAutoFit/>
          </a:bodyPr>
          <a:lstStyle/>
          <a:p>
            <a:r>
              <a:rPr lang="en-US" dirty="0" smtClean="0"/>
              <a:t>Battle of Leipzig, 3 days </a:t>
            </a:r>
            <a:r>
              <a:rPr lang="en-US" dirty="0"/>
              <a:t>600,000 men (Vladimir </a:t>
            </a:r>
            <a:r>
              <a:rPr lang="en-US" dirty="0" err="1"/>
              <a:t>Moshkov</a:t>
            </a:r>
            <a:r>
              <a:rPr lang="en-US" dirty="0"/>
              <a:t>, 1815) </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762000" y="533400"/>
            <a:ext cx="7315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smtClean="0"/>
              <a:t>Keys to victory were as much psychological as strictly intellectual </a:t>
            </a:r>
          </a:p>
          <a:p>
            <a:endParaRPr lang="en-US" dirty="0" smtClean="0"/>
          </a:p>
          <a:p>
            <a:pPr>
              <a:buFontTx/>
              <a:buAutoNum type="arabicPeriod"/>
            </a:pPr>
            <a:r>
              <a:rPr lang="en-US" dirty="0" smtClean="0"/>
              <a:t>Act on the enemy</a:t>
            </a:r>
            <a:r>
              <a:rPr lang="ja-JP" altLang="en-US" dirty="0" smtClean="0"/>
              <a:t>’</a:t>
            </a:r>
            <a:r>
              <a:rPr lang="en-US" altLang="ja-JP" dirty="0" smtClean="0"/>
              <a:t>s will – “</a:t>
            </a:r>
            <a:r>
              <a:rPr lang="en-US" dirty="0" smtClean="0"/>
              <a:t>Fear </a:t>
            </a:r>
            <a:r>
              <a:rPr lang="en-US" dirty="0"/>
              <a:t>cripples the intellect, courage inspires </a:t>
            </a:r>
            <a:r>
              <a:rPr lang="en-US" dirty="0" smtClean="0"/>
              <a:t>it”.</a:t>
            </a:r>
            <a:endParaRPr lang="en-US" dirty="0"/>
          </a:p>
          <a:p>
            <a:pPr>
              <a:buFontTx/>
              <a:buAutoNum type="arabicPeriod"/>
            </a:pPr>
            <a:endParaRPr lang="en-US" altLang="ja-JP" dirty="0"/>
          </a:p>
          <a:p>
            <a:pPr>
              <a:buFontTx/>
              <a:buAutoNum type="arabicPeriod"/>
            </a:pPr>
            <a:endParaRPr lang="en-US" dirty="0"/>
          </a:p>
          <a:p>
            <a:pPr>
              <a:buFontTx/>
              <a:buAutoNum type="arabicPeriod"/>
            </a:pPr>
            <a:r>
              <a:rPr lang="en-US" dirty="0"/>
              <a:t>Act in the face of the fog of war - “</a:t>
            </a:r>
            <a:r>
              <a:rPr lang="en-US" altLang="ja-JP" i="1" dirty="0"/>
              <a:t>The great uncertainty of all data in war is a peculiar difficulty, because all action must, to a certain extent, be planned in a mere twilight, which in addition not infrequently — like the effect of a fog or moonlight — gives to things exaggerated dimensions and unnatural appearance.</a:t>
            </a:r>
            <a:r>
              <a:rPr lang="en-US" i="1" dirty="0"/>
              <a:t>”</a:t>
            </a:r>
            <a:r>
              <a:rPr lang="en-US" altLang="ja-JP" i="1" dirty="0"/>
              <a:t> </a:t>
            </a: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1"/>
          <p:cNvSpPr txBox="1">
            <a:spLocks noChangeArrowheads="1"/>
          </p:cNvSpPr>
          <p:nvPr/>
        </p:nvSpPr>
        <p:spPr bwMode="auto">
          <a:xfrm>
            <a:off x="609600" y="990600"/>
            <a:ext cx="7010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a:pPr>
            <a:r>
              <a:rPr lang="en-US" sz="1800" dirty="0" smtClean="0"/>
              <a:t>Courage – old fashioned hero </a:t>
            </a:r>
            <a:endParaRPr lang="en-US" sz="1800" dirty="0"/>
          </a:p>
          <a:p>
            <a:pPr eaLnBrk="1" hangingPunct="1">
              <a:buFontTx/>
              <a:buAutoNum type="arabicPeriod"/>
            </a:pPr>
            <a:endParaRPr lang="en-US" sz="1800" dirty="0"/>
          </a:p>
          <a:p>
            <a:pPr eaLnBrk="1" hangingPunct="1">
              <a:buFontTx/>
              <a:buAutoNum type="arabicPeriod"/>
            </a:pPr>
            <a:r>
              <a:rPr lang="en-US" sz="1800" dirty="0"/>
              <a:t>Insights into </a:t>
            </a:r>
            <a:r>
              <a:rPr lang="en-US" sz="1800" dirty="0" smtClean="0"/>
              <a:t>nature – enlightenment rationalist view </a:t>
            </a:r>
            <a:endParaRPr lang="en-US" sz="1800" dirty="0"/>
          </a:p>
          <a:p>
            <a:pPr eaLnBrk="1" hangingPunct="1">
              <a:buFontTx/>
              <a:buAutoNum type="arabicPeriod"/>
            </a:pPr>
            <a:endParaRPr lang="en-US" sz="1800" dirty="0"/>
          </a:p>
        </p:txBody>
      </p:sp>
      <p:sp>
        <p:nvSpPr>
          <p:cNvPr id="3" name="TextBox 2"/>
          <p:cNvSpPr txBox="1">
            <a:spLocks noChangeArrowheads="1"/>
          </p:cNvSpPr>
          <p:nvPr/>
        </p:nvSpPr>
        <p:spPr bwMode="auto">
          <a:xfrm>
            <a:off x="685800" y="2286000"/>
            <a:ext cx="3810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3. Calmness amidst fog of war </a:t>
            </a:r>
          </a:p>
        </p:txBody>
      </p:sp>
      <p:sp>
        <p:nvSpPr>
          <p:cNvPr id="4" name="TextBox 3"/>
          <p:cNvSpPr txBox="1">
            <a:spLocks noChangeArrowheads="1"/>
          </p:cNvSpPr>
          <p:nvPr/>
        </p:nvSpPr>
        <p:spPr bwMode="auto">
          <a:xfrm>
            <a:off x="685800" y="2895600"/>
            <a:ext cx="3581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4. Creativity &amp; art</a:t>
            </a:r>
          </a:p>
        </p:txBody>
      </p:sp>
      <p:sp>
        <p:nvSpPr>
          <p:cNvPr id="53252" name="TextBox 4"/>
          <p:cNvSpPr txBox="1">
            <a:spLocks noChangeArrowheads="1"/>
          </p:cNvSpPr>
          <p:nvPr/>
        </p:nvSpPr>
        <p:spPr bwMode="auto">
          <a:xfrm>
            <a:off x="228600" y="228600"/>
            <a:ext cx="777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Leadership is key, but what does it consist of? </a:t>
            </a:r>
            <a:endParaRPr lang="en-US" sz="1800" dirty="0"/>
          </a:p>
        </p:txBody>
      </p:sp>
      <p:sp>
        <p:nvSpPr>
          <p:cNvPr id="2" name="TextBox 1"/>
          <p:cNvSpPr txBox="1"/>
          <p:nvPr/>
        </p:nvSpPr>
        <p:spPr>
          <a:xfrm>
            <a:off x="2590800" y="3810000"/>
            <a:ext cx="6248400" cy="646331"/>
          </a:xfrm>
          <a:prstGeom prst="rect">
            <a:avLst/>
          </a:prstGeom>
          <a:noFill/>
        </p:spPr>
        <p:txBody>
          <a:bodyPr wrap="square" rtlCol="0">
            <a:spAutoFit/>
          </a:bodyPr>
          <a:lstStyle/>
          <a:p>
            <a:r>
              <a:rPr lang="en-US" dirty="0" smtClean="0"/>
              <a:t>= characteristic synthesis of the transition period from enlightenment to romanticism.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Screen Shot 2018-02-11 at 12.53.0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152400" y="304800"/>
            <a:ext cx="3124200" cy="4801315"/>
          </a:xfrm>
          <a:prstGeom prst="rect">
            <a:avLst/>
          </a:prstGeom>
          <a:solidFill>
            <a:schemeClr val="bg1"/>
          </a:solidFill>
          <a:ln>
            <a:noFill/>
          </a:ln>
          <a:extLst/>
        </p:spPr>
        <p:txBody>
          <a:bodyPr wrap="square">
            <a:spAutoFit/>
          </a:bodyPr>
          <a:lstStyle/>
          <a:p>
            <a:r>
              <a:rPr lang="en-US" dirty="0" smtClean="0"/>
              <a:t>Johanna </a:t>
            </a:r>
            <a:r>
              <a:rPr lang="en-US" dirty="0" err="1"/>
              <a:t>Stegen</a:t>
            </a:r>
            <a:r>
              <a:rPr lang="en-US" dirty="0"/>
              <a:t>, the Heroine of </a:t>
            </a:r>
            <a:r>
              <a:rPr lang="en-US" dirty="0" err="1"/>
              <a:t>Lüneburg</a:t>
            </a:r>
            <a:r>
              <a:rPr lang="en-US" dirty="0"/>
              <a:t>, history painting of 1887 On 2 April 1813 German troops (made up of the fusiliers and volunteer </a:t>
            </a:r>
            <a:r>
              <a:rPr lang="en-US" dirty="0" err="1"/>
              <a:t>Jägers</a:t>
            </a:r>
            <a:r>
              <a:rPr lang="en-US" dirty="0"/>
              <a:t> of the 1st </a:t>
            </a:r>
            <a:r>
              <a:rPr lang="en-US" dirty="0" err="1"/>
              <a:t>Pommerschen</a:t>
            </a:r>
            <a:r>
              <a:rPr lang="en-US" dirty="0"/>
              <a:t> infantry regiment) clashed with Napoleonic troops near </a:t>
            </a:r>
            <a:r>
              <a:rPr lang="en-US" dirty="0" err="1"/>
              <a:t>Lüneburg</a:t>
            </a:r>
            <a:r>
              <a:rPr lang="en-US" dirty="0"/>
              <a:t>. In the course of the battle, the Prussian regiment risked running out of ammunition and so Johanna rushed ammunition to them in her apron, thus significantly contributing to the Prussian victory.</a:t>
            </a:r>
          </a:p>
        </p:txBody>
      </p:sp>
      <p:pic>
        <p:nvPicPr>
          <p:cNvPr id="5" name="Picture 3" descr="800px-Stegen-Denkm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0150" y="2667000"/>
            <a:ext cx="5384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685800" y="609600"/>
            <a:ext cx="7859713" cy="56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Creativity is understood as dialectically interrelated with the law. </a:t>
            </a:r>
          </a:p>
          <a:p>
            <a:endParaRPr lang="en-US" dirty="0"/>
          </a:p>
          <a:p>
            <a:r>
              <a:rPr lang="en-US" dirty="0" smtClean="0"/>
              <a:t>On instruction of Marie whilst he was detained as privileged POW in Paris, Clausewitz studied art and </a:t>
            </a:r>
            <a:r>
              <a:rPr lang="en-US" dirty="0" smtClean="0"/>
              <a:t>Kant’s aesthetic </a:t>
            </a:r>
            <a:r>
              <a:rPr lang="en-US" dirty="0" smtClean="0"/>
              <a:t>theory. </a:t>
            </a:r>
          </a:p>
          <a:p>
            <a:endParaRPr lang="en-US" dirty="0"/>
          </a:p>
          <a:p>
            <a:r>
              <a:rPr lang="en-US" dirty="0" smtClean="0"/>
              <a:t>Artistic </a:t>
            </a:r>
            <a:r>
              <a:rPr lang="en-US" dirty="0"/>
              <a:t>creativity </a:t>
            </a:r>
            <a:r>
              <a:rPr lang="en-US" dirty="0" smtClean="0"/>
              <a:t>is </a:t>
            </a:r>
            <a:r>
              <a:rPr lang="en-US" dirty="0"/>
              <a:t>the attainment of a certain aim through the creative ability of combining given means.</a:t>
            </a:r>
          </a:p>
          <a:p>
            <a:endParaRPr lang="en-US" dirty="0"/>
          </a:p>
          <a:p>
            <a:r>
              <a:rPr lang="en-US" dirty="0"/>
              <a:t>Artistic genius breaks patterns and makes new ones, breaks and makes new laws: </a:t>
            </a:r>
            <a:r>
              <a:rPr lang="ja-JP" altLang="en-US" dirty="0"/>
              <a:t>“</a:t>
            </a:r>
            <a:r>
              <a:rPr lang="en-US" altLang="ja-JP" dirty="0"/>
              <a:t>the talent that gives the rule to art</a:t>
            </a:r>
            <a:r>
              <a:rPr lang="ja-JP" altLang="en-US" dirty="0"/>
              <a:t>”</a:t>
            </a:r>
            <a:r>
              <a:rPr lang="en-US" altLang="ja-JP" dirty="0"/>
              <a:t> the </a:t>
            </a:r>
            <a:r>
              <a:rPr lang="ja-JP" altLang="en-US" dirty="0"/>
              <a:t>“</a:t>
            </a:r>
            <a:r>
              <a:rPr lang="en-US" altLang="ja-JP" dirty="0"/>
              <a:t>talent for producing that for which no definite rule can be given</a:t>
            </a:r>
            <a:r>
              <a:rPr lang="ja-JP" altLang="en-US" dirty="0"/>
              <a:t>”</a:t>
            </a:r>
            <a:r>
              <a:rPr lang="en-US" altLang="ja-JP" dirty="0"/>
              <a:t> which rather formed the basis for new rules. </a:t>
            </a:r>
          </a:p>
          <a:p>
            <a:endParaRPr lang="en-US" dirty="0"/>
          </a:p>
          <a:p>
            <a:r>
              <a:rPr lang="en-US" dirty="0"/>
              <a:t>Clausewitz derives from this the idea of military knowledge not as strict quantitative science, or geometry, not knowledge, but </a:t>
            </a:r>
            <a:r>
              <a:rPr lang="en-US" i="1" dirty="0" err="1"/>
              <a:t>koennen</a:t>
            </a:r>
            <a:r>
              <a:rPr lang="en-US" dirty="0"/>
              <a:t> (ability, skill) and </a:t>
            </a:r>
            <a:r>
              <a:rPr lang="en-US" i="1" dirty="0" err="1"/>
              <a:t>Kunst</a:t>
            </a:r>
            <a:r>
              <a:rPr lang="en-US" dirty="0"/>
              <a:t> (art). </a:t>
            </a:r>
          </a:p>
          <a:p>
            <a:endParaRPr lang="en-US" dirty="0"/>
          </a:p>
          <a:p>
            <a:r>
              <a:rPr lang="en-US" dirty="0"/>
              <a:t>Strategy, the creative combination of battles, was such an Art and he insisted that it could never be a rule bound scientific discipline, but </a:t>
            </a:r>
            <a:r>
              <a:rPr lang="ja-JP" altLang="en-US" dirty="0"/>
              <a:t>“</a:t>
            </a:r>
            <a:r>
              <a:rPr lang="en-US" altLang="ja-JP" dirty="0"/>
              <a:t>must always remain in the sphere of free (unsystematic) reasoning.</a:t>
            </a:r>
            <a:r>
              <a:rPr lang="ja-JP" altLang="en-US" dirty="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990600" y="609600"/>
            <a:ext cx="708660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smtClean="0"/>
              <a:t>Policy and war are related not just substantively but formally </a:t>
            </a:r>
          </a:p>
          <a:p>
            <a:endParaRPr lang="en-US" dirty="0"/>
          </a:p>
          <a:p>
            <a:r>
              <a:rPr lang="en-US" dirty="0" smtClean="0"/>
              <a:t>Policy, war, art have in common that they achieve effects by working </a:t>
            </a:r>
            <a:r>
              <a:rPr lang="en-US" dirty="0"/>
              <a:t>with given materials to create something </a:t>
            </a:r>
            <a:r>
              <a:rPr lang="en-US" dirty="0" smtClean="0"/>
              <a:t>new </a:t>
            </a:r>
            <a:r>
              <a:rPr lang="en-US" dirty="0" smtClean="0">
                <a:sym typeface="Wingdings"/>
              </a:rPr>
              <a:t> war as the extension of policy by other means. </a:t>
            </a:r>
            <a:endParaRPr lang="en-US" dirty="0" smtClean="0"/>
          </a:p>
          <a:p>
            <a:endParaRPr lang="en-US" dirty="0"/>
          </a:p>
        </p:txBody>
      </p:sp>
      <p:sp>
        <p:nvSpPr>
          <p:cNvPr id="2" name="Rectangle 1"/>
          <p:cNvSpPr/>
          <p:nvPr/>
        </p:nvSpPr>
        <p:spPr>
          <a:xfrm>
            <a:off x="990600" y="3124200"/>
            <a:ext cx="7315200" cy="2031325"/>
          </a:xfrm>
          <a:prstGeom prst="rect">
            <a:avLst/>
          </a:prstGeom>
        </p:spPr>
        <p:txBody>
          <a:bodyPr wrap="square">
            <a:spAutoFit/>
          </a:bodyPr>
          <a:lstStyle/>
          <a:p>
            <a:r>
              <a:rPr lang="en-US" dirty="0"/>
              <a:t>And how could this craft be trained? The answer that Clausewitz gave was: through </a:t>
            </a:r>
            <a:r>
              <a:rPr lang="en-US" dirty="0" smtClean="0"/>
              <a:t>the study of modern history</a:t>
            </a:r>
            <a:r>
              <a:rPr lang="en-US" dirty="0"/>
              <a:t>. What future commanders needed to immerse themselves in was history. </a:t>
            </a:r>
            <a:endParaRPr lang="en-US" dirty="0" smtClean="0"/>
          </a:p>
          <a:p>
            <a:r>
              <a:rPr lang="en-US" dirty="0" smtClean="0"/>
              <a:t>Not </a:t>
            </a:r>
            <a:r>
              <a:rPr lang="en-US" dirty="0"/>
              <a:t>law-like mechanical expositions of pre-formulated </a:t>
            </a:r>
            <a:r>
              <a:rPr lang="en-US" dirty="0" smtClean="0"/>
              <a:t>theories.</a:t>
            </a:r>
          </a:p>
          <a:p>
            <a:r>
              <a:rPr lang="en-US" dirty="0" smtClean="0"/>
              <a:t>Not </a:t>
            </a:r>
            <a:r>
              <a:rPr lang="en-US" dirty="0"/>
              <a:t>out of date, poorly sourced Roman or Greek history. </a:t>
            </a:r>
            <a:endParaRPr lang="en-US" dirty="0" smtClean="0"/>
          </a:p>
          <a:p>
            <a:r>
              <a:rPr lang="en-US" dirty="0" smtClean="0"/>
              <a:t>But </a:t>
            </a:r>
            <a:r>
              <a:rPr lang="en-US" dirty="0"/>
              <a:t>live action, flesh and blood narrative accounts of the confusing, visceral violent reality of modern war since 1648.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ChangeArrowheads="1"/>
          </p:cNvSpPr>
          <p:nvPr/>
        </p:nvSpPr>
        <p:spPr bwMode="auto">
          <a:xfrm>
            <a:off x="533400" y="228600"/>
            <a:ext cx="4572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Clausewitz had freed himself from the abstractions of 18</a:t>
            </a:r>
            <a:r>
              <a:rPr lang="en-US" baseline="30000" dirty="0"/>
              <a:t>th</a:t>
            </a:r>
            <a:r>
              <a:rPr lang="en-US" dirty="0"/>
              <a:t> century military natural philosophy. Napoleon’s violent intervention had exposed those views of the world as the time-bound artifacts that they were. But in distilling that experience into his own general conceptualization of war, had Clausewitz succumbed to the same problem that he had criticized in his predecessors? Had he in fact turned the type of warfare specific to his </a:t>
            </a:r>
            <a:r>
              <a:rPr lang="en-US" dirty="0" smtClean="0"/>
              <a:t>generation i.e. massive, decisive, all or nothing Napoleonic war </a:t>
            </a:r>
            <a:r>
              <a:rPr lang="en-US" dirty="0"/>
              <a:t>into his own timeless abstraction? </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4194175"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48000"/>
            <a:ext cx="4376738"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4"/>
          <p:cNvSpPr txBox="1">
            <a:spLocks noChangeArrowheads="1"/>
          </p:cNvSpPr>
          <p:nvPr/>
        </p:nvSpPr>
        <p:spPr bwMode="auto">
          <a:xfrm>
            <a:off x="4648200" y="457200"/>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Clausewitz</a:t>
            </a:r>
            <a:r>
              <a:rPr lang="ja-JP" altLang="en-US" sz="1800">
                <a:latin typeface="Calibri" charset="0"/>
              </a:rPr>
              <a:t>’</a:t>
            </a:r>
            <a:r>
              <a:rPr lang="en-US" altLang="ja-JP" sz="1800">
                <a:latin typeface="Calibri" charset="0"/>
              </a:rPr>
              <a:t>s epiphany from the letter to General Roeder December 1827</a:t>
            </a:r>
            <a:endParaRPr lang="en-US" sz="180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1"/>
          <p:cNvSpPr txBox="1">
            <a:spLocks noChangeArrowheads="1"/>
          </p:cNvSpPr>
          <p:nvPr/>
        </p:nvSpPr>
        <p:spPr bwMode="auto">
          <a:xfrm>
            <a:off x="457200" y="228600"/>
            <a:ext cx="807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Clausewitz </a:t>
            </a:r>
            <a:r>
              <a:rPr lang="en-US" sz="1800" dirty="0" smtClean="0"/>
              <a:t>IV </a:t>
            </a:r>
            <a:r>
              <a:rPr lang="en-US" sz="1800" dirty="0"/>
              <a:t>– </a:t>
            </a:r>
            <a:r>
              <a:rPr lang="en-US" sz="1800" dirty="0" smtClean="0"/>
              <a:t>to grasp war in general we need to situate the Thirty Years War, the Seven Years War and the Napoleonic </a:t>
            </a:r>
            <a:r>
              <a:rPr lang="en-US" sz="1800" smtClean="0"/>
              <a:t>War </a:t>
            </a:r>
            <a:r>
              <a:rPr lang="en-US" sz="1800" smtClean="0"/>
              <a:t>in </a:t>
            </a:r>
            <a:r>
              <a:rPr lang="en-US" sz="1800" dirty="0" smtClean="0"/>
              <a:t>a more general frame</a:t>
            </a:r>
            <a:endParaRPr lang="en-US" sz="1800" dirty="0"/>
          </a:p>
        </p:txBody>
      </p:sp>
      <p:pic>
        <p:nvPicPr>
          <p:cNvPr id="3" name="Picture 2" descr="Screen Shot 2018-02-12 at 9.11.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25112" cy="543788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TRsimpl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1850"/>
            <a:ext cx="8031163"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Box 2"/>
          <p:cNvSpPr txBox="1">
            <a:spLocks noChangeArrowheads="1"/>
          </p:cNvSpPr>
          <p:nvPr/>
        </p:nvSpPr>
        <p:spPr bwMode="auto">
          <a:xfrm>
            <a:off x="304800" y="0"/>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Back to geometry! The Trinitarian View of War, Clausewitz, </a:t>
            </a:r>
            <a:r>
              <a:rPr lang="en-US" sz="1800" i="1">
                <a:latin typeface="Calibri" charset="0"/>
              </a:rPr>
              <a:t>On War </a:t>
            </a:r>
            <a:r>
              <a:rPr lang="en-US" sz="1800">
                <a:latin typeface="Calibri" charset="0"/>
              </a:rPr>
              <a:t>Book I, Chapter 1</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914400" y="4191000"/>
            <a:ext cx="7543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Calibri" charset="0"/>
              </a:rPr>
              <a:t>Clausewitz on civilian-military relations 1831 original: </a:t>
            </a:r>
            <a:r>
              <a:rPr lang="ja-JP" altLang="en-US" dirty="0">
                <a:latin typeface="Calibri" charset="0"/>
              </a:rPr>
              <a:t>“</a:t>
            </a:r>
            <a:r>
              <a:rPr lang="en-US" altLang="ja-JP" dirty="0">
                <a:latin typeface="Calibri" charset="0"/>
              </a:rPr>
              <a:t>highest military commander</a:t>
            </a:r>
            <a:r>
              <a:rPr lang="ja-JP" altLang="en-US" dirty="0">
                <a:latin typeface="Calibri" charset="0"/>
              </a:rPr>
              <a:t>”</a:t>
            </a:r>
            <a:r>
              <a:rPr lang="en-US" altLang="ja-JP" dirty="0">
                <a:latin typeface="Calibri" charset="0"/>
              </a:rPr>
              <a:t> should be a member </a:t>
            </a:r>
            <a:r>
              <a:rPr lang="ja-JP" altLang="en-US" dirty="0">
                <a:latin typeface="Calibri" charset="0"/>
              </a:rPr>
              <a:t>“</a:t>
            </a:r>
            <a:r>
              <a:rPr lang="en-US" altLang="ja-JP" dirty="0">
                <a:latin typeface="Calibri" charset="0"/>
              </a:rPr>
              <a:t>of the Cabinet, so that </a:t>
            </a:r>
            <a:r>
              <a:rPr lang="en-US" altLang="ja-JP" b="1" dirty="0">
                <a:latin typeface="Calibri" charset="0"/>
              </a:rPr>
              <a:t>it</a:t>
            </a:r>
            <a:r>
              <a:rPr lang="en-US" altLang="ja-JP" dirty="0">
                <a:latin typeface="Calibri" charset="0"/>
              </a:rPr>
              <a:t> can participate in the main moments of </a:t>
            </a:r>
            <a:r>
              <a:rPr lang="en-US" altLang="ja-JP" b="1" dirty="0">
                <a:latin typeface="Calibri" charset="0"/>
              </a:rPr>
              <a:t>his</a:t>
            </a:r>
            <a:r>
              <a:rPr lang="en-US" altLang="ja-JP" dirty="0">
                <a:latin typeface="Calibri" charset="0"/>
              </a:rPr>
              <a:t> actions.</a:t>
            </a:r>
            <a:r>
              <a:rPr lang="ja-JP" altLang="en-US" dirty="0">
                <a:latin typeface="Calibri" charset="0"/>
              </a:rPr>
              <a:t>”</a:t>
            </a:r>
            <a:r>
              <a:rPr lang="en-US" altLang="ja-JP" dirty="0">
                <a:latin typeface="Calibri" charset="0"/>
              </a:rPr>
              <a:t> </a:t>
            </a:r>
          </a:p>
          <a:p>
            <a:endParaRPr lang="en-US" dirty="0">
              <a:latin typeface="Calibri" charset="0"/>
            </a:endParaRPr>
          </a:p>
          <a:p>
            <a:r>
              <a:rPr lang="en-US" dirty="0">
                <a:latin typeface="Calibri" charset="0"/>
              </a:rPr>
              <a:t>The falsified second edition 1853: </a:t>
            </a:r>
            <a:r>
              <a:rPr lang="ja-JP" altLang="en-US" dirty="0">
                <a:latin typeface="Calibri" charset="0"/>
              </a:rPr>
              <a:t>“</a:t>
            </a:r>
            <a:r>
              <a:rPr lang="en-US" altLang="ja-JP" dirty="0">
                <a:latin typeface="Calibri" charset="0"/>
              </a:rPr>
              <a:t>highest military commander</a:t>
            </a:r>
            <a:r>
              <a:rPr lang="ja-JP" altLang="en-US" dirty="0">
                <a:latin typeface="Calibri" charset="0"/>
              </a:rPr>
              <a:t>”</a:t>
            </a:r>
            <a:r>
              <a:rPr lang="en-US" altLang="ja-JP" dirty="0">
                <a:latin typeface="Calibri" charset="0"/>
              </a:rPr>
              <a:t> should be </a:t>
            </a:r>
            <a:r>
              <a:rPr lang="ja-JP" altLang="en-US" dirty="0">
                <a:latin typeface="Calibri" charset="0"/>
              </a:rPr>
              <a:t>“</a:t>
            </a:r>
            <a:r>
              <a:rPr lang="en-US" altLang="ja-JP" dirty="0">
                <a:latin typeface="Calibri" charset="0"/>
              </a:rPr>
              <a:t>a member of the Cabinet, so that </a:t>
            </a:r>
            <a:r>
              <a:rPr lang="en-US" altLang="ja-JP" b="1" dirty="0">
                <a:latin typeface="Calibri" charset="0"/>
              </a:rPr>
              <a:t>he</a:t>
            </a:r>
            <a:r>
              <a:rPr lang="en-US" altLang="ja-JP" dirty="0">
                <a:latin typeface="Calibri" charset="0"/>
              </a:rPr>
              <a:t> can participate in </a:t>
            </a:r>
            <a:r>
              <a:rPr lang="en-US" altLang="ja-JP" b="1" dirty="0">
                <a:latin typeface="Calibri" charset="0"/>
              </a:rPr>
              <a:t>its</a:t>
            </a:r>
            <a:r>
              <a:rPr lang="en-US" altLang="ja-JP" dirty="0">
                <a:latin typeface="Calibri" charset="0"/>
              </a:rPr>
              <a:t> most important deliberations and decisions.</a:t>
            </a:r>
            <a:r>
              <a:rPr lang="ja-JP" altLang="en-US" dirty="0">
                <a:latin typeface="Calibri" charset="0"/>
              </a:rPr>
              <a:t>”</a:t>
            </a:r>
            <a:endParaRPr lang="en-US" dirty="0">
              <a:latin typeface="Calibri" charset="0"/>
            </a:endParaRPr>
          </a:p>
        </p:txBody>
      </p:sp>
      <p:sp>
        <p:nvSpPr>
          <p:cNvPr id="60418" name="TextBox 1"/>
          <p:cNvSpPr txBox="1">
            <a:spLocks noChangeArrowheads="1"/>
          </p:cNvSpPr>
          <p:nvPr/>
        </p:nvSpPr>
        <p:spPr bwMode="auto">
          <a:xfrm>
            <a:off x="457200" y="3505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The liberal </a:t>
            </a:r>
            <a:r>
              <a:rPr lang="en-US" sz="1800" dirty="0" smtClean="0"/>
              <a:t>reading of Clausewitz reinforced by a shocking philological discovery:</a:t>
            </a:r>
            <a:endParaRPr lang="en-US" sz="1800" dirty="0"/>
          </a:p>
        </p:txBody>
      </p:sp>
      <p:pic>
        <p:nvPicPr>
          <p:cNvPr id="4" name="Picture 3" descr="Screen Shot 2018-02-12 at 9.11.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81000"/>
            <a:ext cx="4986867" cy="2971800"/>
          </a:xfrm>
          <a:prstGeom prst="rect">
            <a:avLst/>
          </a:prstGeom>
        </p:spPr>
      </p:pic>
      <p:sp>
        <p:nvSpPr>
          <p:cNvPr id="2" name="TextBox 1"/>
          <p:cNvSpPr txBox="1"/>
          <p:nvPr/>
        </p:nvSpPr>
        <p:spPr>
          <a:xfrm>
            <a:off x="5486400" y="1676400"/>
            <a:ext cx="3352800" cy="1200329"/>
          </a:xfrm>
          <a:prstGeom prst="rect">
            <a:avLst/>
          </a:prstGeom>
          <a:noFill/>
        </p:spPr>
        <p:txBody>
          <a:bodyPr wrap="square" rtlCol="0">
            <a:spAutoFit/>
          </a:bodyPr>
          <a:lstStyle/>
          <a:p>
            <a:r>
              <a:rPr lang="en-US" dirty="0" smtClean="0"/>
              <a:t>“War is the extension of policy by other means” </a:t>
            </a:r>
            <a:r>
              <a:rPr lang="en-US" dirty="0" smtClean="0">
                <a:sym typeface="Wingdings"/>
              </a:rPr>
              <a:t> Clausewitz is actually arguing for “civilian” government control!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2424"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Box 2"/>
          <p:cNvSpPr txBox="1">
            <a:spLocks noChangeArrowheads="1"/>
          </p:cNvSpPr>
          <p:nvPr/>
        </p:nvSpPr>
        <p:spPr bwMode="auto">
          <a:xfrm>
            <a:off x="152400" y="152400"/>
            <a:ext cx="2209800" cy="369332"/>
          </a:xfrm>
          <a:prstGeom prst="rect">
            <a:avLst/>
          </a:prstGeom>
          <a:solidFill>
            <a:schemeClr val="bg1"/>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Remember </a:t>
            </a:r>
            <a:r>
              <a:rPr lang="en-US" sz="1800" dirty="0" smtClean="0"/>
              <a:t>1812-3</a:t>
            </a:r>
            <a:endParaRPr lang="en-US" sz="1800" dirty="0"/>
          </a:p>
        </p:txBody>
      </p:sp>
      <p:sp>
        <p:nvSpPr>
          <p:cNvPr id="4" name="Rectangle 1"/>
          <p:cNvSpPr>
            <a:spLocks noChangeArrowheads="1"/>
          </p:cNvSpPr>
          <p:nvPr/>
        </p:nvSpPr>
        <p:spPr bwMode="auto">
          <a:xfrm>
            <a:off x="533400" y="5105400"/>
            <a:ext cx="8077200" cy="1754327"/>
          </a:xfrm>
          <a:prstGeom prst="rect">
            <a:avLst/>
          </a:prstGeom>
          <a:solidFill>
            <a:schemeClr val="bg1"/>
          </a:solidFill>
          <a:ln>
            <a:noFill/>
          </a:ln>
          <a:extLst/>
        </p:spPr>
        <p:txBody>
          <a:bodyPr wrap="square">
            <a:spAutoFit/>
          </a:bodyPr>
          <a:lstStyle/>
          <a:p>
            <a:r>
              <a:rPr lang="en-US" dirty="0" smtClean="0"/>
              <a:t>Fuelled by passion Clausewitz and his fellow officers had rebelled against reason of state as articulated by Prussian monarchy! “</a:t>
            </a:r>
            <a:r>
              <a:rPr lang="en-US" dirty="0"/>
              <a:t>I can no longer carry the flag which I have devotedly followed with my life for twenty years.” He wrote again to Marie on 26th April 1812: “The misfortune of the Fatherland has reached its summit, for her </a:t>
            </a:r>
            <a:r>
              <a:rPr lang="en-US" dirty="0" smtClean="0"/>
              <a:t>princes </a:t>
            </a:r>
            <a:r>
              <a:rPr lang="en-US" dirty="0"/>
              <a:t>are slaves who take up swords against themselves at their </a:t>
            </a:r>
            <a:r>
              <a:rPr lang="en-US" dirty="0" smtClean="0"/>
              <a:t>master's (Napoleon’s) </a:t>
            </a:r>
            <a:r>
              <a:rPr lang="en-US" dirty="0"/>
              <a:t>command</a:t>
            </a:r>
            <a:r>
              <a:rPr lang="en-US" dirty="0"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2-12 at 9.43.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839200" cy="4124960"/>
          </a:xfrm>
          <a:prstGeom prst="rect">
            <a:avLst/>
          </a:prstGeom>
        </p:spPr>
      </p:pic>
      <p:sp>
        <p:nvSpPr>
          <p:cNvPr id="3" name="TextBox 2"/>
          <p:cNvSpPr txBox="1"/>
          <p:nvPr/>
        </p:nvSpPr>
        <p:spPr>
          <a:xfrm>
            <a:off x="2209800" y="4572000"/>
            <a:ext cx="5867400" cy="1477328"/>
          </a:xfrm>
          <a:prstGeom prst="rect">
            <a:avLst/>
          </a:prstGeom>
          <a:noFill/>
        </p:spPr>
        <p:txBody>
          <a:bodyPr wrap="square" rtlCol="0">
            <a:spAutoFit/>
          </a:bodyPr>
          <a:lstStyle/>
          <a:p>
            <a:r>
              <a:rPr lang="en-US" dirty="0"/>
              <a:t>Appeal to the Women of the Prussian</a:t>
            </a:r>
          </a:p>
          <a:p>
            <a:r>
              <a:rPr lang="en-US" dirty="0"/>
              <a:t>State’ published on 23 March </a:t>
            </a:r>
            <a:r>
              <a:rPr lang="en-US" dirty="0" smtClean="0"/>
              <a:t>1813 </a:t>
            </a:r>
            <a:r>
              <a:rPr lang="en-US" dirty="0"/>
              <a:t>by twelve princesses of the house of</a:t>
            </a:r>
          </a:p>
          <a:p>
            <a:r>
              <a:rPr lang="en-US" dirty="0"/>
              <a:t>Hohenzollern under the leadership of Princess Marianne of Prussia</a:t>
            </a:r>
          </a:p>
        </p:txBody>
      </p:sp>
    </p:spTree>
    <p:extLst>
      <p:ext uri="{BB962C8B-B14F-4D97-AF65-F5344CB8AC3E}">
        <p14:creationId xmlns:p14="http://schemas.microsoft.com/office/powerpoint/2010/main" val="306259119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im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6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2"/>
          <p:cNvSpPr txBox="1">
            <a:spLocks noChangeArrowheads="1"/>
          </p:cNvSpPr>
          <p:nvPr/>
        </p:nvSpPr>
        <p:spPr bwMode="auto">
          <a:xfrm>
            <a:off x="2362200" y="6248400"/>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Tending for the wounded at Leipzig 1813 - </a:t>
            </a:r>
            <a:r>
              <a:rPr lang="en-US" sz="1800" dirty="0" err="1"/>
              <a:t>Strassberger</a:t>
            </a:r>
            <a:r>
              <a:rPr lang="en-US" sz="1800" dirty="0"/>
              <a:t>, 1813</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p:cNvSpPr txBox="1">
            <a:spLocks noChangeArrowheads="1"/>
          </p:cNvSpPr>
          <p:nvPr/>
        </p:nvSpPr>
        <p:spPr bwMode="auto">
          <a:xfrm>
            <a:off x="457200" y="381000"/>
            <a:ext cx="556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History happened in popular imagination.</a:t>
            </a:r>
          </a:p>
        </p:txBody>
      </p:sp>
      <p:pic>
        <p:nvPicPr>
          <p:cNvPr id="3" name="Picture 2" descr="Moritz_Daniel_Oppenheim_-_The_Return_of_the_Volunteer_from_the_Wars_of_Liberation_to_His_Family_Still_Living_in_Accordance_wit..._-_Google_Art_Projec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64296" cy="6858000"/>
          </a:xfrm>
          <a:prstGeom prst="rect">
            <a:avLst/>
          </a:prstGeom>
        </p:spPr>
      </p:pic>
      <p:sp>
        <p:nvSpPr>
          <p:cNvPr id="4" name="Rectangle 3"/>
          <p:cNvSpPr/>
          <p:nvPr/>
        </p:nvSpPr>
        <p:spPr>
          <a:xfrm>
            <a:off x="7467600" y="228600"/>
            <a:ext cx="1676400" cy="5632312"/>
          </a:xfrm>
          <a:prstGeom prst="rect">
            <a:avLst/>
          </a:prstGeom>
        </p:spPr>
        <p:txBody>
          <a:bodyPr wrap="square">
            <a:spAutoFit/>
          </a:bodyPr>
          <a:lstStyle/>
          <a:p>
            <a:r>
              <a:rPr lang="en-US" dirty="0" smtClean="0"/>
              <a:t>A “traditional” Jewish family welcomes home their veteran from the wars of liberation: </a:t>
            </a:r>
          </a:p>
          <a:p>
            <a:endParaRPr lang="en-US" dirty="0"/>
          </a:p>
          <a:p>
            <a:r>
              <a:rPr lang="en-US" dirty="0" smtClean="0"/>
              <a:t>Die </a:t>
            </a:r>
            <a:r>
              <a:rPr lang="en-US" dirty="0" err="1"/>
              <a:t>Heimkehr</a:t>
            </a:r>
            <a:r>
              <a:rPr lang="en-US" dirty="0"/>
              <a:t> des </a:t>
            </a:r>
            <a:r>
              <a:rPr lang="en-US" dirty="0" err="1"/>
              <a:t>Freiwilligen</a:t>
            </a:r>
            <a:r>
              <a:rPr lang="en-US" dirty="0"/>
              <a:t> </a:t>
            </a:r>
            <a:r>
              <a:rPr lang="en-US" dirty="0" err="1"/>
              <a:t>aus</a:t>
            </a:r>
            <a:r>
              <a:rPr lang="en-US" dirty="0"/>
              <a:t> den </a:t>
            </a:r>
            <a:r>
              <a:rPr lang="en-US" dirty="0" err="1" smtClean="0"/>
              <a:t>Befreiungs-kriegen</a:t>
            </a:r>
            <a:r>
              <a:rPr lang="en-US" dirty="0" smtClean="0"/>
              <a:t> </a:t>
            </a:r>
            <a:r>
              <a:rPr lang="en-US" dirty="0" err="1"/>
              <a:t>zu</a:t>
            </a:r>
            <a:r>
              <a:rPr lang="en-US" dirty="0"/>
              <a:t> den </a:t>
            </a:r>
            <a:r>
              <a:rPr lang="en-US" dirty="0" err="1"/>
              <a:t>nach</a:t>
            </a:r>
            <a:r>
              <a:rPr lang="en-US" dirty="0"/>
              <a:t> alter </a:t>
            </a:r>
            <a:r>
              <a:rPr lang="en-US" dirty="0" err="1"/>
              <a:t>Sitte</a:t>
            </a:r>
            <a:r>
              <a:rPr lang="en-US" dirty="0"/>
              <a:t> </a:t>
            </a:r>
            <a:r>
              <a:rPr lang="en-US" dirty="0" err="1"/>
              <a:t>lebenden</a:t>
            </a:r>
            <a:r>
              <a:rPr lang="en-US" dirty="0"/>
              <a:t> </a:t>
            </a:r>
            <a:r>
              <a:rPr lang="en-US" dirty="0" err="1"/>
              <a:t>Seinen</a:t>
            </a:r>
            <a:r>
              <a:rPr lang="en-US" dirty="0"/>
              <a:t> (1833/34, Moritz Daniel Oppenheim)</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p:cNvSpPr txBox="1">
            <a:spLocks noChangeArrowheads="1"/>
          </p:cNvSpPr>
          <p:nvPr/>
        </p:nvSpPr>
        <p:spPr bwMode="auto">
          <a:xfrm>
            <a:off x="228600" y="228600"/>
            <a:ext cx="861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Early 19</a:t>
            </a:r>
            <a:r>
              <a:rPr lang="en-US" sz="1800" baseline="30000" dirty="0" smtClean="0"/>
              <a:t>th</a:t>
            </a:r>
            <a:r>
              <a:rPr lang="en-US" sz="1800" dirty="0" smtClean="0"/>
              <a:t> century = breakthrough period for historical consciousness as we know/knew it </a:t>
            </a:r>
            <a:endParaRPr lang="en-US" sz="1800" dirty="0"/>
          </a:p>
        </p:txBody>
      </p:sp>
      <p:pic>
        <p:nvPicPr>
          <p:cNvPr id="2" name="Picture 1" descr="220px-Monumenta_Germaniae_Historic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199" y="1143000"/>
            <a:ext cx="2856887" cy="4038600"/>
          </a:xfrm>
          <a:prstGeom prst="rect">
            <a:avLst/>
          </a:prstGeom>
        </p:spPr>
      </p:pic>
      <p:pic>
        <p:nvPicPr>
          <p:cNvPr id="4" name="Picture 3" descr="Grimm's_Kinder-_und_Hausmärchen,_Erster_Theil_(1812).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219200"/>
            <a:ext cx="3035300" cy="3898900"/>
          </a:xfrm>
          <a:prstGeom prst="rect">
            <a:avLst/>
          </a:prstGeom>
        </p:spPr>
      </p:pic>
      <p:pic>
        <p:nvPicPr>
          <p:cNvPr id="3" name="Picture 2" descr="01463_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990600"/>
            <a:ext cx="2667684" cy="4572000"/>
          </a:xfrm>
          <a:prstGeom prst="rect">
            <a:avLst/>
          </a:prstGeom>
        </p:spPr>
      </p:pic>
      <p:sp>
        <p:nvSpPr>
          <p:cNvPr id="5" name="TextBox 4"/>
          <p:cNvSpPr txBox="1"/>
          <p:nvPr/>
        </p:nvSpPr>
        <p:spPr>
          <a:xfrm>
            <a:off x="228600" y="5715000"/>
            <a:ext cx="2362200" cy="1200329"/>
          </a:xfrm>
          <a:prstGeom prst="rect">
            <a:avLst/>
          </a:prstGeom>
          <a:noFill/>
        </p:spPr>
        <p:txBody>
          <a:bodyPr wrap="square" rtlCol="0">
            <a:spAutoFit/>
          </a:bodyPr>
          <a:lstStyle/>
          <a:p>
            <a:r>
              <a:rPr lang="en-US" dirty="0" smtClean="0"/>
              <a:t>Sir Walter Scott’s Waverley (1814) = historical novel bestseller</a:t>
            </a:r>
            <a:endParaRPr lang="en-US" dirty="0"/>
          </a:p>
        </p:txBody>
      </p:sp>
      <p:sp>
        <p:nvSpPr>
          <p:cNvPr id="6" name="TextBox 5"/>
          <p:cNvSpPr txBox="1"/>
          <p:nvPr/>
        </p:nvSpPr>
        <p:spPr>
          <a:xfrm>
            <a:off x="3200400" y="5257800"/>
            <a:ext cx="1905000" cy="1200329"/>
          </a:xfrm>
          <a:prstGeom prst="rect">
            <a:avLst/>
          </a:prstGeom>
          <a:noFill/>
        </p:spPr>
        <p:txBody>
          <a:bodyPr wrap="square" rtlCol="0">
            <a:spAutoFit/>
          </a:bodyPr>
          <a:lstStyle/>
          <a:p>
            <a:r>
              <a:rPr lang="en-US" dirty="0" smtClean="0"/>
              <a:t>Grimm brothers collection of folklore first </a:t>
            </a:r>
            <a:r>
              <a:rPr lang="en-US" dirty="0" err="1" smtClean="0"/>
              <a:t>ed</a:t>
            </a:r>
            <a:r>
              <a:rPr lang="en-US" dirty="0" smtClean="0"/>
              <a:t> 1812</a:t>
            </a:r>
            <a:endParaRPr lang="en-US" dirty="0"/>
          </a:p>
        </p:txBody>
      </p:sp>
      <p:sp>
        <p:nvSpPr>
          <p:cNvPr id="7" name="TextBox 6"/>
          <p:cNvSpPr txBox="1"/>
          <p:nvPr/>
        </p:nvSpPr>
        <p:spPr>
          <a:xfrm>
            <a:off x="6248400" y="5410200"/>
            <a:ext cx="2895600" cy="1200329"/>
          </a:xfrm>
          <a:prstGeom prst="rect">
            <a:avLst/>
          </a:prstGeom>
          <a:noFill/>
        </p:spPr>
        <p:txBody>
          <a:bodyPr wrap="square" rtlCol="0">
            <a:spAutoFit/>
          </a:bodyPr>
          <a:lstStyle/>
          <a:p>
            <a:r>
              <a:rPr lang="en-US" dirty="0" smtClean="0"/>
              <a:t>First collection of archival documents of “German medieval period” </a:t>
            </a:r>
            <a:r>
              <a:rPr lang="en-US" dirty="0" err="1" smtClean="0"/>
              <a:t>est</a:t>
            </a:r>
            <a:r>
              <a:rPr lang="en-US" dirty="0" smtClean="0"/>
              <a:t> 1819 by von Stein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8668</TotalTime>
  <Words>4103</Words>
  <Application>Microsoft Macintosh PowerPoint</Application>
  <PresentationFormat>On-screen Show (4:3)</PresentationFormat>
  <Paragraphs>216</Paragraphs>
  <Slides>57</Slides>
  <Notes>0</Notes>
  <HiddenSlides>0</HiddenSlides>
  <MMClips>1</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Faculty Support</dc:creator>
  <cp:lastModifiedBy>Adam Tooze</cp:lastModifiedBy>
  <cp:revision>66</cp:revision>
  <dcterms:created xsi:type="dcterms:W3CDTF">2012-02-01T20:16:32Z</dcterms:created>
  <dcterms:modified xsi:type="dcterms:W3CDTF">2018-02-16T14:25:08Z</dcterms:modified>
</cp:coreProperties>
</file>