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94" r:id="rId2"/>
    <p:sldId id="395" r:id="rId3"/>
    <p:sldId id="368" r:id="rId4"/>
    <p:sldId id="369" r:id="rId5"/>
    <p:sldId id="370" r:id="rId6"/>
    <p:sldId id="257" r:id="rId7"/>
    <p:sldId id="300" r:id="rId8"/>
    <p:sldId id="302" r:id="rId9"/>
    <p:sldId id="371" r:id="rId10"/>
    <p:sldId id="372" r:id="rId11"/>
    <p:sldId id="392" r:id="rId12"/>
    <p:sldId id="391" r:id="rId13"/>
    <p:sldId id="301" r:id="rId14"/>
    <p:sldId id="373" r:id="rId15"/>
    <p:sldId id="374" r:id="rId16"/>
    <p:sldId id="396" r:id="rId17"/>
    <p:sldId id="355" r:id="rId18"/>
    <p:sldId id="356" r:id="rId19"/>
    <p:sldId id="309" r:id="rId20"/>
    <p:sldId id="357" r:id="rId21"/>
    <p:sldId id="376" r:id="rId22"/>
    <p:sldId id="397" r:id="rId23"/>
    <p:sldId id="310" r:id="rId24"/>
    <p:sldId id="379" r:id="rId25"/>
    <p:sldId id="358" r:id="rId26"/>
    <p:sldId id="398" r:id="rId27"/>
    <p:sldId id="307" r:id="rId28"/>
    <p:sldId id="360" r:id="rId29"/>
    <p:sldId id="381" r:id="rId30"/>
    <p:sldId id="382" r:id="rId31"/>
    <p:sldId id="386" r:id="rId32"/>
    <p:sldId id="359" r:id="rId33"/>
    <p:sldId id="393" r:id="rId34"/>
    <p:sldId id="315" r:id="rId35"/>
    <p:sldId id="319" r:id="rId36"/>
    <p:sldId id="320" r:id="rId37"/>
    <p:sldId id="322" r:id="rId38"/>
    <p:sldId id="323" r:id="rId39"/>
    <p:sldId id="325" r:id="rId40"/>
    <p:sldId id="326" r:id="rId41"/>
    <p:sldId id="327" r:id="rId42"/>
    <p:sldId id="331" r:id="rId43"/>
    <p:sldId id="387" r:id="rId44"/>
    <p:sldId id="399" r:id="rId45"/>
    <p:sldId id="388" r:id="rId46"/>
    <p:sldId id="353" r:id="rId47"/>
    <p:sldId id="333" r:id="rId48"/>
    <p:sldId id="334" r:id="rId49"/>
    <p:sldId id="336" r:id="rId50"/>
    <p:sldId id="338" r:id="rId51"/>
    <p:sldId id="340" r:id="rId52"/>
    <p:sldId id="361" r:id="rId53"/>
    <p:sldId id="362" r:id="rId54"/>
    <p:sldId id="400" r:id="rId55"/>
    <p:sldId id="364" r:id="rId56"/>
    <p:sldId id="402" r:id="rId57"/>
    <p:sldId id="365" r:id="rId58"/>
    <p:sldId id="401" r:id="rId59"/>
    <p:sldId id="366"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8" d="100"/>
          <a:sy n="68" d="100"/>
        </p:scale>
        <p:origin x="-175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144369-228B-8B4D-BB86-0916D912078A}" type="datetimeFigureOut">
              <a:rPr lang="en-US" smtClean="0"/>
              <a:t>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3A45D4-D01D-AD4D-96BE-A634A83CE643}" type="slidenum">
              <a:rPr lang="en-US" smtClean="0"/>
              <a:t>‹#›</a:t>
            </a:fld>
            <a:endParaRPr lang="en-US"/>
          </a:p>
        </p:txBody>
      </p:sp>
    </p:spTree>
    <p:extLst>
      <p:ext uri="{BB962C8B-B14F-4D97-AF65-F5344CB8AC3E}">
        <p14:creationId xmlns:p14="http://schemas.microsoft.com/office/powerpoint/2010/main" val="384386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144369-228B-8B4D-BB86-0916D912078A}" type="datetimeFigureOut">
              <a:rPr lang="en-US" smtClean="0"/>
              <a:t>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3A45D4-D01D-AD4D-96BE-A634A83CE643}" type="slidenum">
              <a:rPr lang="en-US" smtClean="0"/>
              <a:t>‹#›</a:t>
            </a:fld>
            <a:endParaRPr lang="en-US"/>
          </a:p>
        </p:txBody>
      </p:sp>
    </p:spTree>
    <p:extLst>
      <p:ext uri="{BB962C8B-B14F-4D97-AF65-F5344CB8AC3E}">
        <p14:creationId xmlns:p14="http://schemas.microsoft.com/office/powerpoint/2010/main" val="3475959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144369-228B-8B4D-BB86-0916D912078A}" type="datetimeFigureOut">
              <a:rPr lang="en-US" smtClean="0"/>
              <a:t>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3A45D4-D01D-AD4D-96BE-A634A83CE643}" type="slidenum">
              <a:rPr lang="en-US" smtClean="0"/>
              <a:t>‹#›</a:t>
            </a:fld>
            <a:endParaRPr lang="en-US"/>
          </a:p>
        </p:txBody>
      </p:sp>
    </p:spTree>
    <p:extLst>
      <p:ext uri="{BB962C8B-B14F-4D97-AF65-F5344CB8AC3E}">
        <p14:creationId xmlns:p14="http://schemas.microsoft.com/office/powerpoint/2010/main" val="2979667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144369-228B-8B4D-BB86-0916D912078A}" type="datetimeFigureOut">
              <a:rPr lang="en-US" smtClean="0"/>
              <a:t>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3A45D4-D01D-AD4D-96BE-A634A83CE643}" type="slidenum">
              <a:rPr lang="en-US" smtClean="0"/>
              <a:t>‹#›</a:t>
            </a:fld>
            <a:endParaRPr lang="en-US"/>
          </a:p>
        </p:txBody>
      </p:sp>
    </p:spTree>
    <p:extLst>
      <p:ext uri="{BB962C8B-B14F-4D97-AF65-F5344CB8AC3E}">
        <p14:creationId xmlns:p14="http://schemas.microsoft.com/office/powerpoint/2010/main" val="583483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144369-228B-8B4D-BB86-0916D912078A}" type="datetimeFigureOut">
              <a:rPr lang="en-US" smtClean="0"/>
              <a:t>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3A45D4-D01D-AD4D-96BE-A634A83CE643}" type="slidenum">
              <a:rPr lang="en-US" smtClean="0"/>
              <a:t>‹#›</a:t>
            </a:fld>
            <a:endParaRPr lang="en-US"/>
          </a:p>
        </p:txBody>
      </p:sp>
    </p:spTree>
    <p:extLst>
      <p:ext uri="{BB962C8B-B14F-4D97-AF65-F5344CB8AC3E}">
        <p14:creationId xmlns:p14="http://schemas.microsoft.com/office/powerpoint/2010/main" val="3636739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144369-228B-8B4D-BB86-0916D912078A}" type="datetimeFigureOut">
              <a:rPr lang="en-US" smtClean="0"/>
              <a:t>1/14/18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3A45D4-D01D-AD4D-96BE-A634A83CE643}" type="slidenum">
              <a:rPr lang="en-US" smtClean="0"/>
              <a:t>‹#›</a:t>
            </a:fld>
            <a:endParaRPr lang="en-US"/>
          </a:p>
        </p:txBody>
      </p:sp>
    </p:spTree>
    <p:extLst>
      <p:ext uri="{BB962C8B-B14F-4D97-AF65-F5344CB8AC3E}">
        <p14:creationId xmlns:p14="http://schemas.microsoft.com/office/powerpoint/2010/main" val="3247964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144369-228B-8B4D-BB86-0916D912078A}" type="datetimeFigureOut">
              <a:rPr lang="en-US" smtClean="0"/>
              <a:t>1/14/18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3A45D4-D01D-AD4D-96BE-A634A83CE643}" type="slidenum">
              <a:rPr lang="en-US" smtClean="0"/>
              <a:t>‹#›</a:t>
            </a:fld>
            <a:endParaRPr lang="en-US"/>
          </a:p>
        </p:txBody>
      </p:sp>
    </p:spTree>
    <p:extLst>
      <p:ext uri="{BB962C8B-B14F-4D97-AF65-F5344CB8AC3E}">
        <p14:creationId xmlns:p14="http://schemas.microsoft.com/office/powerpoint/2010/main" val="1364184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144369-228B-8B4D-BB86-0916D912078A}" type="datetimeFigureOut">
              <a:rPr lang="en-US" smtClean="0"/>
              <a:t>1/14/18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3A45D4-D01D-AD4D-96BE-A634A83CE643}" type="slidenum">
              <a:rPr lang="en-US" smtClean="0"/>
              <a:t>‹#›</a:t>
            </a:fld>
            <a:endParaRPr lang="en-US"/>
          </a:p>
        </p:txBody>
      </p:sp>
    </p:spTree>
    <p:extLst>
      <p:ext uri="{BB962C8B-B14F-4D97-AF65-F5344CB8AC3E}">
        <p14:creationId xmlns:p14="http://schemas.microsoft.com/office/powerpoint/2010/main" val="2754209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144369-228B-8B4D-BB86-0916D912078A}" type="datetimeFigureOut">
              <a:rPr lang="en-US" smtClean="0"/>
              <a:t>1/14/18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3A45D4-D01D-AD4D-96BE-A634A83CE643}" type="slidenum">
              <a:rPr lang="en-US" smtClean="0"/>
              <a:t>‹#›</a:t>
            </a:fld>
            <a:endParaRPr lang="en-US"/>
          </a:p>
        </p:txBody>
      </p:sp>
    </p:spTree>
    <p:extLst>
      <p:ext uri="{BB962C8B-B14F-4D97-AF65-F5344CB8AC3E}">
        <p14:creationId xmlns:p14="http://schemas.microsoft.com/office/powerpoint/2010/main" val="1717593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144369-228B-8B4D-BB86-0916D912078A}" type="datetimeFigureOut">
              <a:rPr lang="en-US" smtClean="0"/>
              <a:t>1/14/18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3A45D4-D01D-AD4D-96BE-A634A83CE643}" type="slidenum">
              <a:rPr lang="en-US" smtClean="0"/>
              <a:t>‹#›</a:t>
            </a:fld>
            <a:endParaRPr lang="en-US"/>
          </a:p>
        </p:txBody>
      </p:sp>
    </p:spTree>
    <p:extLst>
      <p:ext uri="{BB962C8B-B14F-4D97-AF65-F5344CB8AC3E}">
        <p14:creationId xmlns:p14="http://schemas.microsoft.com/office/powerpoint/2010/main" val="1261256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144369-228B-8B4D-BB86-0916D912078A}" type="datetimeFigureOut">
              <a:rPr lang="en-US" smtClean="0"/>
              <a:t>1/14/18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3A45D4-D01D-AD4D-96BE-A634A83CE643}" type="slidenum">
              <a:rPr lang="en-US" smtClean="0"/>
              <a:t>‹#›</a:t>
            </a:fld>
            <a:endParaRPr lang="en-US"/>
          </a:p>
        </p:txBody>
      </p:sp>
    </p:spTree>
    <p:extLst>
      <p:ext uri="{BB962C8B-B14F-4D97-AF65-F5344CB8AC3E}">
        <p14:creationId xmlns:p14="http://schemas.microsoft.com/office/powerpoint/2010/main" val="22368317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144369-228B-8B4D-BB86-0916D912078A}" type="datetimeFigureOut">
              <a:rPr lang="en-US" smtClean="0"/>
              <a:t>1/14/18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3A45D4-D01D-AD4D-96BE-A634A83CE643}" type="slidenum">
              <a:rPr lang="en-US" smtClean="0"/>
              <a:t>‹#›</a:t>
            </a:fld>
            <a:endParaRPr lang="en-US"/>
          </a:p>
        </p:txBody>
      </p:sp>
    </p:spTree>
    <p:extLst>
      <p:ext uri="{BB962C8B-B14F-4D97-AF65-F5344CB8AC3E}">
        <p14:creationId xmlns:p14="http://schemas.microsoft.com/office/powerpoint/2010/main" val="2985091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 Id="rId3" Type="http://schemas.openxmlformats.org/officeDocument/2006/relationships/image" Target="../media/image2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 Id="rId3"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1" Type="http://schemas.openxmlformats.org/officeDocument/2006/relationships/slideLayout" Target="../slideLayouts/slideLayout7.xml"/><Relationship Id="rId2"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36.wmf"/><Relationship Id="rId4" Type="http://schemas.openxmlformats.org/officeDocument/2006/relationships/image" Target="../media/image37.wmf"/><Relationship Id="rId5" Type="http://schemas.openxmlformats.org/officeDocument/2006/relationships/image" Target="../media/image38.wmf"/><Relationship Id="rId6"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5.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gif"/><Relationship Id="rId4" Type="http://schemas.openxmlformats.org/officeDocument/2006/relationships/image" Target="../media/image43.jpg"/><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g"/></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g"/><Relationship Id="rId1" Type="http://schemas.openxmlformats.org/officeDocument/2006/relationships/slideLayout" Target="../slideLayouts/slideLayout7.xml"/><Relationship Id="rId2" Type="http://schemas.openxmlformats.org/officeDocument/2006/relationships/image" Target="../media/image4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g"/><Relationship Id="rId3" Type="http://schemas.openxmlformats.org/officeDocument/2006/relationships/image" Target="../media/image54.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g"/><Relationship Id="rId3" Type="http://schemas.openxmlformats.org/officeDocument/2006/relationships/image" Target="../media/image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G"/><Relationship Id="rId3" Type="http://schemas.openxmlformats.org/officeDocument/2006/relationships/image" Target="../media/image6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g"/><Relationship Id="rId3" Type="http://schemas.openxmlformats.org/officeDocument/2006/relationships/image" Target="../media/image6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 Id="rId3" Type="http://schemas.openxmlformats.org/officeDocument/2006/relationships/image" Target="../media/image6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 Id="rId3"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g"/><Relationship Id="rId3" Type="http://schemas.openxmlformats.org/officeDocument/2006/relationships/image" Target="../media/image7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 Id="rId3" Type="http://schemas.openxmlformats.org/officeDocument/2006/relationships/image" Target="../media/image1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 Id="rId3"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 Id="rId3"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7020" y="746957"/>
            <a:ext cx="5733383" cy="1938992"/>
          </a:xfrm>
          <a:prstGeom prst="rect">
            <a:avLst/>
          </a:prstGeom>
          <a:noFill/>
        </p:spPr>
        <p:txBody>
          <a:bodyPr wrap="square" rtlCol="0">
            <a:spAutoFit/>
          </a:bodyPr>
          <a:lstStyle/>
          <a:p>
            <a:r>
              <a:rPr lang="en-US" sz="2400" b="1" dirty="0" smtClean="0"/>
              <a:t>War in Germany 2018 Lecture 1</a:t>
            </a:r>
          </a:p>
          <a:p>
            <a:endParaRPr lang="en-US" sz="2400" b="1" dirty="0"/>
          </a:p>
          <a:p>
            <a:r>
              <a:rPr lang="en-US" sz="2400" b="1" dirty="0" smtClean="0"/>
              <a:t>Adam Tooze</a:t>
            </a:r>
          </a:p>
          <a:p>
            <a:r>
              <a:rPr lang="en-US" sz="2400" b="1" dirty="0" smtClean="0"/>
              <a:t>Columbia</a:t>
            </a:r>
          </a:p>
          <a:p>
            <a:r>
              <a:rPr lang="en-US" sz="2400" b="1" dirty="0" smtClean="0"/>
              <a:t>January 2018 </a:t>
            </a:r>
            <a:endParaRPr lang="en-US" sz="2400" b="1" dirty="0"/>
          </a:p>
        </p:txBody>
      </p:sp>
    </p:spTree>
    <p:extLst>
      <p:ext uri="{BB962C8B-B14F-4D97-AF65-F5344CB8AC3E}">
        <p14:creationId xmlns:p14="http://schemas.microsoft.com/office/powerpoint/2010/main" val="385968392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0132" y="100625"/>
            <a:ext cx="5602655" cy="923330"/>
          </a:xfrm>
          <a:prstGeom prst="rect">
            <a:avLst/>
          </a:prstGeom>
          <a:noFill/>
        </p:spPr>
        <p:txBody>
          <a:bodyPr wrap="square" rtlCol="0">
            <a:spAutoFit/>
          </a:bodyPr>
          <a:lstStyle/>
          <a:p>
            <a:r>
              <a:rPr lang="en-US" dirty="0" smtClean="0"/>
              <a:t>If you told someone in 1900 there would be a terrible genocide against Europe’s Jews. The obvious response would be …? </a:t>
            </a:r>
            <a:endParaRPr lang="en-US" dirty="0"/>
          </a:p>
        </p:txBody>
      </p:sp>
      <p:sp>
        <p:nvSpPr>
          <p:cNvPr id="3" name="TextBox 2"/>
          <p:cNvSpPr txBox="1"/>
          <p:nvPr/>
        </p:nvSpPr>
        <p:spPr>
          <a:xfrm>
            <a:off x="5583979" y="1400544"/>
            <a:ext cx="2465169" cy="369332"/>
          </a:xfrm>
          <a:prstGeom prst="rect">
            <a:avLst/>
          </a:prstGeom>
          <a:noFill/>
        </p:spPr>
        <p:txBody>
          <a:bodyPr wrap="square" rtlCol="0">
            <a:spAutoFit/>
          </a:bodyPr>
          <a:lstStyle/>
          <a:p>
            <a:r>
              <a:rPr lang="en-US" dirty="0" smtClean="0"/>
              <a:t>Russia! </a:t>
            </a:r>
            <a:endParaRPr lang="en-US" dirty="0"/>
          </a:p>
        </p:txBody>
      </p:sp>
      <p:pic>
        <p:nvPicPr>
          <p:cNvPr id="4" name="Picture 3" descr="EncJud_history-band8-kolonne735-Kishinev-tote-19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9053"/>
            <a:ext cx="5322522" cy="4387742"/>
          </a:xfrm>
          <a:prstGeom prst="rect">
            <a:avLst/>
          </a:prstGeom>
        </p:spPr>
      </p:pic>
      <p:pic>
        <p:nvPicPr>
          <p:cNvPr id="5" name="Picture 4" descr="1024px-1904_Russian_Tsar-Stop_your_cruel_oppression_of_the_Jews-LOC_hh0145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576" y="3077393"/>
            <a:ext cx="5594424" cy="3780607"/>
          </a:xfrm>
          <a:prstGeom prst="rect">
            <a:avLst/>
          </a:prstGeom>
        </p:spPr>
      </p:pic>
    </p:spTree>
    <p:extLst>
      <p:ext uri="{BB962C8B-B14F-4D97-AF65-F5344CB8AC3E}">
        <p14:creationId xmlns:p14="http://schemas.microsoft.com/office/powerpoint/2010/main" val="13177950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862" y="1008391"/>
            <a:ext cx="8115738" cy="566540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558" y="1187869"/>
            <a:ext cx="7575256" cy="5050170"/>
          </a:xfrm>
          <a:prstGeom prst="rect">
            <a:avLst/>
          </a:prstGeom>
        </p:spPr>
      </p:pic>
      <p:sp>
        <p:nvSpPr>
          <p:cNvPr id="2" name="TextBox 1"/>
          <p:cNvSpPr txBox="1"/>
          <p:nvPr/>
        </p:nvSpPr>
        <p:spPr>
          <a:xfrm>
            <a:off x="205431" y="242761"/>
            <a:ext cx="7320802" cy="646331"/>
          </a:xfrm>
          <a:prstGeom prst="rect">
            <a:avLst/>
          </a:prstGeom>
          <a:noFill/>
        </p:spPr>
        <p:txBody>
          <a:bodyPr wrap="square" rtlCol="0">
            <a:spAutoFit/>
          </a:bodyPr>
          <a:lstStyle/>
          <a:p>
            <a:r>
              <a:rPr lang="en-US" dirty="0" smtClean="0"/>
              <a:t>The first time the Germans invaded Poland in the twentieth century – in August 1915 - the Poles were actually pleased to see them.</a:t>
            </a:r>
            <a:endParaRPr lang="en-US" dirty="0"/>
          </a:p>
        </p:txBody>
      </p:sp>
    </p:spTree>
    <p:extLst>
      <p:ext uri="{BB962C8B-B14F-4D97-AF65-F5344CB8AC3E}">
        <p14:creationId xmlns:p14="http://schemas.microsoft.com/office/powerpoint/2010/main" val="5633978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338" y="247650"/>
            <a:ext cx="5867400" cy="6362700"/>
          </a:xfrm>
          <a:prstGeom prst="rect">
            <a:avLst/>
          </a:prstGeom>
        </p:spPr>
      </p:pic>
      <p:sp>
        <p:nvSpPr>
          <p:cNvPr id="4" name="TextBox 3"/>
          <p:cNvSpPr txBox="1"/>
          <p:nvPr/>
        </p:nvSpPr>
        <p:spPr>
          <a:xfrm>
            <a:off x="6480404" y="392152"/>
            <a:ext cx="2054307" cy="1754327"/>
          </a:xfrm>
          <a:prstGeom prst="rect">
            <a:avLst/>
          </a:prstGeom>
          <a:noFill/>
        </p:spPr>
        <p:txBody>
          <a:bodyPr wrap="square" rtlCol="0">
            <a:spAutoFit/>
          </a:bodyPr>
          <a:lstStyle/>
          <a:p>
            <a:r>
              <a:rPr lang="en-US" dirty="0" smtClean="0"/>
              <a:t>Lieutenant Otto Frank, father of Anne Frank, serving enthusiastically in Imperial German Army July 1917</a:t>
            </a:r>
            <a:endParaRPr lang="en-US" dirty="0"/>
          </a:p>
        </p:txBody>
      </p:sp>
    </p:spTree>
    <p:extLst>
      <p:ext uri="{BB962C8B-B14F-4D97-AF65-F5344CB8AC3E}">
        <p14:creationId xmlns:p14="http://schemas.microsoft.com/office/powerpoint/2010/main" val="41015534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8447" y="454136"/>
            <a:ext cx="7443945" cy="1754327"/>
          </a:xfrm>
          <a:prstGeom prst="rect">
            <a:avLst/>
          </a:prstGeom>
        </p:spPr>
        <p:txBody>
          <a:bodyPr wrap="square">
            <a:spAutoFit/>
          </a:bodyPr>
          <a:lstStyle/>
          <a:p>
            <a:r>
              <a:rPr lang="en-US" dirty="0" smtClean="0"/>
              <a:t>We need stories not of how Germany was always bad, but how it went wrong.</a:t>
            </a:r>
          </a:p>
          <a:p>
            <a:endParaRPr lang="en-US" dirty="0"/>
          </a:p>
          <a:p>
            <a:r>
              <a:rPr lang="en-US" dirty="0" smtClean="0"/>
              <a:t>But that requires us to have some kind of model of how societies and polities evolve.  </a:t>
            </a:r>
          </a:p>
          <a:p>
            <a:endParaRPr lang="en-US" dirty="0"/>
          </a:p>
          <a:p>
            <a:r>
              <a:rPr lang="en-US" dirty="0" smtClean="0"/>
              <a:t>Then you can specify the bits that failed to develop properly in Germany. </a:t>
            </a:r>
          </a:p>
        </p:txBody>
      </p:sp>
      <p:pic>
        <p:nvPicPr>
          <p:cNvPr id="3" name="Picture 2" descr="slide_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7885" y="2764038"/>
            <a:ext cx="4512472" cy="3384354"/>
          </a:xfrm>
          <a:prstGeom prst="rect">
            <a:avLst/>
          </a:prstGeom>
        </p:spPr>
      </p:pic>
      <p:sp>
        <p:nvSpPr>
          <p:cNvPr id="4" name="TextBox 3"/>
          <p:cNvSpPr txBox="1"/>
          <p:nvPr/>
        </p:nvSpPr>
        <p:spPr>
          <a:xfrm>
            <a:off x="578941" y="2764038"/>
            <a:ext cx="2745301" cy="1754327"/>
          </a:xfrm>
          <a:prstGeom prst="rect">
            <a:avLst/>
          </a:prstGeom>
          <a:noFill/>
        </p:spPr>
        <p:txBody>
          <a:bodyPr wrap="square" rtlCol="0">
            <a:spAutoFit/>
          </a:bodyPr>
          <a:lstStyle/>
          <a:p>
            <a:r>
              <a:rPr lang="en-US" dirty="0" smtClean="0"/>
              <a:t>Problem 1: You have to agree on a model of “proper”, “normal” development that will ensure you don</a:t>
            </a:r>
            <a:r>
              <a:rPr lang="fr-FR" dirty="0" smtClean="0"/>
              <a:t>’</a:t>
            </a:r>
            <a:r>
              <a:rPr lang="en-US" dirty="0" smtClean="0"/>
              <a:t>t end up where Germany ended up. </a:t>
            </a:r>
            <a:endParaRPr lang="en-US" dirty="0"/>
          </a:p>
        </p:txBody>
      </p:sp>
    </p:spTree>
    <p:extLst>
      <p:ext uri="{BB962C8B-B14F-4D97-AF65-F5344CB8AC3E}">
        <p14:creationId xmlns:p14="http://schemas.microsoft.com/office/powerpoint/2010/main" val="35927761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3282" y="237817"/>
            <a:ext cx="7593349" cy="1754327"/>
          </a:xfrm>
          <a:prstGeom prst="rect">
            <a:avLst/>
          </a:prstGeom>
        </p:spPr>
        <p:txBody>
          <a:bodyPr wrap="square">
            <a:spAutoFit/>
          </a:bodyPr>
          <a:lstStyle/>
          <a:p>
            <a:r>
              <a:rPr lang="en-US" dirty="0" smtClean="0"/>
              <a:t>Problem 2: Defining what is normal and what is not is obviously a highly political business. History </a:t>
            </a:r>
            <a:r>
              <a:rPr lang="en-US" dirty="0"/>
              <a:t>and social theory tends </a:t>
            </a:r>
            <a:r>
              <a:rPr lang="en-US" dirty="0" smtClean="0"/>
              <a:t>to </a:t>
            </a:r>
            <a:r>
              <a:rPr lang="en-US" dirty="0"/>
              <a:t>be written by those who win </a:t>
            </a:r>
            <a:r>
              <a:rPr lang="en-US" dirty="0" smtClean="0">
                <a:sym typeface="Wingdings"/>
              </a:rPr>
              <a:t> </a:t>
            </a:r>
            <a:r>
              <a:rPr lang="en-US" dirty="0" smtClean="0"/>
              <a:t>It</a:t>
            </a:r>
            <a:r>
              <a:rPr lang="fr-FR" dirty="0" smtClean="0"/>
              <a:t>’</a:t>
            </a:r>
            <a:r>
              <a:rPr lang="en-US" dirty="0" smtClean="0"/>
              <a:t>s </a:t>
            </a:r>
            <a:r>
              <a:rPr lang="en-US" dirty="0"/>
              <a:t>a nasty circularity – the theories and views of history with which we are going to explain why </a:t>
            </a:r>
            <a:r>
              <a:rPr lang="en-US" dirty="0" smtClean="0"/>
              <a:t>Germany </a:t>
            </a:r>
            <a:r>
              <a:rPr lang="en-US" dirty="0"/>
              <a:t>started wars, engaged in </a:t>
            </a:r>
            <a:r>
              <a:rPr lang="en-US" dirty="0" smtClean="0"/>
              <a:t>genocide </a:t>
            </a:r>
            <a:r>
              <a:rPr lang="en-US" dirty="0" err="1" smtClean="0"/>
              <a:t>etc</a:t>
            </a:r>
            <a:r>
              <a:rPr lang="en-US" dirty="0" smtClean="0"/>
              <a:t> will </a:t>
            </a:r>
            <a:r>
              <a:rPr lang="en-US" dirty="0"/>
              <a:t>be shaped by those who won those </a:t>
            </a:r>
            <a:r>
              <a:rPr lang="en-US" dirty="0" smtClean="0"/>
              <a:t>wars, crushed, defeated and condemned Germany.</a:t>
            </a:r>
            <a:endParaRPr lang="en-US" dirty="0"/>
          </a:p>
        </p:txBody>
      </p:sp>
      <p:sp>
        <p:nvSpPr>
          <p:cNvPr id="4" name="Rectangle 3"/>
          <p:cNvSpPr/>
          <p:nvPr/>
        </p:nvSpPr>
        <p:spPr>
          <a:xfrm>
            <a:off x="773282" y="2537834"/>
            <a:ext cx="6566195" cy="2308324"/>
          </a:xfrm>
          <a:prstGeom prst="rect">
            <a:avLst/>
          </a:prstGeom>
        </p:spPr>
        <p:txBody>
          <a:bodyPr wrap="square">
            <a:spAutoFit/>
          </a:bodyPr>
          <a:lstStyle/>
          <a:p>
            <a:r>
              <a:rPr lang="en-US" b="1" dirty="0" smtClean="0"/>
              <a:t>NB: </a:t>
            </a:r>
            <a:r>
              <a:rPr lang="en-US" dirty="0" smtClean="0"/>
              <a:t>I am NOT saying that we would be able to see the truth about World War II more clearly, if Nazi Germany had not been defeated! </a:t>
            </a:r>
          </a:p>
          <a:p>
            <a:endParaRPr lang="en-US" dirty="0"/>
          </a:p>
          <a:p>
            <a:r>
              <a:rPr lang="en-US" dirty="0" smtClean="0"/>
              <a:t>(Though think about World War I and you can see where that thought might lead.)</a:t>
            </a:r>
          </a:p>
          <a:p>
            <a:endParaRPr lang="en-US" dirty="0"/>
          </a:p>
          <a:p>
            <a:r>
              <a:rPr lang="en-US" dirty="0" smtClean="0"/>
              <a:t>But I am saying that we have to beware the way our victors history shapes our understanding. </a:t>
            </a:r>
          </a:p>
        </p:txBody>
      </p:sp>
    </p:spTree>
    <p:extLst>
      <p:ext uri="{BB962C8B-B14F-4D97-AF65-F5344CB8AC3E}">
        <p14:creationId xmlns:p14="http://schemas.microsoft.com/office/powerpoint/2010/main" val="24702971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1-17 at 5.21.4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324" y="821652"/>
            <a:ext cx="7544850" cy="5617247"/>
          </a:xfrm>
          <a:prstGeom prst="rect">
            <a:avLst/>
          </a:prstGeom>
        </p:spPr>
      </p:pic>
      <p:sp>
        <p:nvSpPr>
          <p:cNvPr id="3" name="TextBox 2"/>
          <p:cNvSpPr txBox="1"/>
          <p:nvPr/>
        </p:nvSpPr>
        <p:spPr>
          <a:xfrm>
            <a:off x="261457" y="130717"/>
            <a:ext cx="7843717" cy="646331"/>
          </a:xfrm>
          <a:prstGeom prst="rect">
            <a:avLst/>
          </a:prstGeom>
          <a:noFill/>
        </p:spPr>
        <p:txBody>
          <a:bodyPr wrap="square" rtlCol="0">
            <a:spAutoFit/>
          </a:bodyPr>
          <a:lstStyle/>
          <a:p>
            <a:r>
              <a:rPr lang="en-US" dirty="0" smtClean="0"/>
              <a:t>Problem 3: Theories of modernization commonly attribute warlike attributes to the legacies of feudalism </a:t>
            </a:r>
          </a:p>
        </p:txBody>
      </p:sp>
      <p:sp>
        <p:nvSpPr>
          <p:cNvPr id="4" name="TextBox 3"/>
          <p:cNvSpPr txBox="1"/>
          <p:nvPr/>
        </p:nvSpPr>
        <p:spPr>
          <a:xfrm>
            <a:off x="3193513" y="6106374"/>
            <a:ext cx="5322523" cy="646331"/>
          </a:xfrm>
          <a:prstGeom prst="rect">
            <a:avLst/>
          </a:prstGeom>
          <a:noFill/>
        </p:spPr>
        <p:txBody>
          <a:bodyPr wrap="square" rtlCol="0">
            <a:spAutoFit/>
          </a:bodyPr>
          <a:lstStyle/>
          <a:p>
            <a:r>
              <a:rPr lang="en-US" dirty="0" smtClean="0">
                <a:sym typeface="Wingdings"/>
              </a:rPr>
              <a:t> They suggest the question: Can you escape war by overcoming the past?</a:t>
            </a:r>
            <a:endParaRPr lang="en-US" dirty="0"/>
          </a:p>
        </p:txBody>
      </p:sp>
    </p:spTree>
    <p:extLst>
      <p:ext uri="{BB962C8B-B14F-4D97-AF65-F5344CB8AC3E}">
        <p14:creationId xmlns:p14="http://schemas.microsoft.com/office/powerpoint/2010/main" val="111656296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071" y="82745"/>
            <a:ext cx="7294540" cy="2031325"/>
          </a:xfrm>
          <a:prstGeom prst="rect">
            <a:avLst/>
          </a:prstGeom>
        </p:spPr>
        <p:txBody>
          <a:bodyPr wrap="square">
            <a:spAutoFit/>
          </a:bodyPr>
          <a:lstStyle/>
          <a:p>
            <a:r>
              <a:rPr lang="en-US" dirty="0" smtClean="0"/>
              <a:t>Already in early 19</a:t>
            </a:r>
            <a:r>
              <a:rPr lang="en-US" baseline="30000" dirty="0" smtClean="0"/>
              <a:t>th</a:t>
            </a:r>
            <a:r>
              <a:rPr lang="en-US" dirty="0" smtClean="0"/>
              <a:t> century in wake of wars of religion (1500 and 1600s), dynastic absolutism (1600s and 1700s) and French revolution and Napoleonic era 1792-1815, early social scientists were pronouncing war and military culture as historically obsolete. </a:t>
            </a:r>
          </a:p>
          <a:p>
            <a:endParaRPr lang="en-US" dirty="0"/>
          </a:p>
          <a:p>
            <a:r>
              <a:rPr lang="en-US" dirty="0" smtClean="0"/>
              <a:t>Saint-Simon promised that industry would replace aristocratic violence.</a:t>
            </a:r>
          </a:p>
          <a:p>
            <a:endParaRPr lang="en-US" dirty="0"/>
          </a:p>
        </p:txBody>
      </p:sp>
      <p:pic>
        <p:nvPicPr>
          <p:cNvPr id="3" name="Picture 2" descr="Comnte-Saint-Sim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37" y="1799700"/>
            <a:ext cx="5425939" cy="3720780"/>
          </a:xfrm>
          <a:prstGeom prst="rect">
            <a:avLst/>
          </a:prstGeom>
        </p:spPr>
      </p:pic>
      <p:sp>
        <p:nvSpPr>
          <p:cNvPr id="4" name="Rectangle 3"/>
          <p:cNvSpPr/>
          <p:nvPr/>
        </p:nvSpPr>
        <p:spPr>
          <a:xfrm>
            <a:off x="4572000" y="3712727"/>
            <a:ext cx="4572000" cy="3139321"/>
          </a:xfrm>
          <a:prstGeom prst="rect">
            <a:avLst/>
          </a:prstGeom>
          <a:solidFill>
            <a:schemeClr val="bg1"/>
          </a:solidFill>
        </p:spPr>
        <p:txBody>
          <a:bodyPr>
            <a:spAutoFit/>
          </a:bodyPr>
          <a:lstStyle/>
          <a:p>
            <a:r>
              <a:rPr lang="en-US" dirty="0"/>
              <a:t>August Comte specified three stages: “Human activity, as I have long since shown, passes successively through the stages of Offensive warfare, Defensive warfare, and Industry.”</a:t>
            </a:r>
          </a:p>
          <a:p>
            <a:endParaRPr lang="en-US" dirty="0"/>
          </a:p>
          <a:p>
            <a:r>
              <a:rPr lang="en-US" dirty="0"/>
              <a:t>Comte’s mid Victorian </a:t>
            </a:r>
            <a:r>
              <a:rPr lang="en-US" dirty="0" err="1"/>
              <a:t>popularizers</a:t>
            </a:r>
            <a:r>
              <a:rPr lang="en-US" dirty="0"/>
              <a:t> (Martineau) formulated it as axiomatic that there was a “change, natural and universal as it is” , towards “the anti-military character of modern society, to which war is more and more an exceptional state …”.</a:t>
            </a:r>
          </a:p>
        </p:txBody>
      </p:sp>
    </p:spTree>
    <p:extLst>
      <p:ext uri="{BB962C8B-B14F-4D97-AF65-F5344CB8AC3E}">
        <p14:creationId xmlns:p14="http://schemas.microsoft.com/office/powerpoint/2010/main" val="119770655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ennerMachendieGeschich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998" y="0"/>
            <a:ext cx="4580908" cy="2986819"/>
          </a:xfrm>
          <a:prstGeom prst="rect">
            <a:avLst/>
          </a:prstGeom>
        </p:spPr>
      </p:pic>
      <p:pic>
        <p:nvPicPr>
          <p:cNvPr id="3" name="Picture 2" descr="Carl_Steffeck-Reille1884,Ruhmeshalle-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1923" y="1561527"/>
            <a:ext cx="5285172" cy="3468936"/>
          </a:xfrm>
          <a:prstGeom prst="rect">
            <a:avLst/>
          </a:prstGeom>
        </p:spPr>
      </p:pic>
      <p:pic>
        <p:nvPicPr>
          <p:cNvPr id="4" name="Picture 3" descr="p34.hitlerGettyImages-3289909-800x5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1098" y="3388972"/>
            <a:ext cx="5252770" cy="3282981"/>
          </a:xfrm>
          <a:prstGeom prst="rect">
            <a:avLst/>
          </a:prstGeom>
        </p:spPr>
      </p:pic>
      <p:sp>
        <p:nvSpPr>
          <p:cNvPr id="6" name="TextBox 5"/>
          <p:cNvSpPr txBox="1"/>
          <p:nvPr/>
        </p:nvSpPr>
        <p:spPr>
          <a:xfrm>
            <a:off x="5210469" y="168065"/>
            <a:ext cx="3342918" cy="923330"/>
          </a:xfrm>
          <a:prstGeom prst="rect">
            <a:avLst/>
          </a:prstGeom>
          <a:noFill/>
        </p:spPr>
        <p:txBody>
          <a:bodyPr wrap="square" rtlCol="0">
            <a:spAutoFit/>
          </a:bodyPr>
          <a:lstStyle/>
          <a:p>
            <a:r>
              <a:rPr lang="en-US" dirty="0" smtClean="0"/>
              <a:t>So is the real line of continuity here not </a:t>
            </a:r>
            <a:r>
              <a:rPr lang="en-US" dirty="0" err="1" smtClean="0"/>
              <a:t>Germanness</a:t>
            </a:r>
            <a:r>
              <a:rPr lang="en-US" dirty="0" smtClean="0"/>
              <a:t> but a failure to modernize?</a:t>
            </a:r>
            <a:endParaRPr lang="en-US" dirty="0"/>
          </a:p>
        </p:txBody>
      </p:sp>
    </p:spTree>
    <p:extLst>
      <p:ext uri="{BB962C8B-B14F-4D97-AF65-F5344CB8AC3E}">
        <p14:creationId xmlns:p14="http://schemas.microsoft.com/office/powerpoint/2010/main" val="33902553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96996" y="471009"/>
            <a:ext cx="3053927" cy="5909311"/>
          </a:xfrm>
          <a:prstGeom prst="rect">
            <a:avLst/>
          </a:prstGeom>
        </p:spPr>
        <p:txBody>
          <a:bodyPr wrap="square">
            <a:spAutoFit/>
          </a:bodyPr>
          <a:lstStyle/>
          <a:p>
            <a:pPr marL="342900" indent="-342900">
              <a:buAutoNum type="arabicPeriod"/>
            </a:pPr>
            <a:r>
              <a:rPr lang="en-US" dirty="0" smtClean="0"/>
              <a:t>It is true that conflicts flare around the periphery.</a:t>
            </a:r>
          </a:p>
          <a:p>
            <a:pPr marL="342900" indent="-342900">
              <a:buAutoNum type="arabicPeriod"/>
            </a:pPr>
            <a:endParaRPr lang="en-US" dirty="0"/>
          </a:p>
          <a:p>
            <a:pPr marL="342900" indent="-342900">
              <a:buAutoNum type="arabicPeriod"/>
            </a:pPr>
            <a:r>
              <a:rPr lang="en-US" dirty="0" smtClean="0"/>
              <a:t>But the powers involved are not themselves particularly backward and include many of those who fancied themselves more modern than the Germans e.g. French, Brits, Americans</a:t>
            </a:r>
          </a:p>
          <a:p>
            <a:pPr marL="342900" indent="-342900">
              <a:buAutoNum type="arabicPeriod"/>
            </a:pPr>
            <a:endParaRPr lang="en-US" dirty="0"/>
          </a:p>
          <a:p>
            <a:pPr marL="342900" indent="-342900">
              <a:buAutoNum type="arabicPeriod"/>
            </a:pPr>
            <a:r>
              <a:rPr lang="en-US" dirty="0" smtClean="0"/>
              <a:t>One might be tempted to say that the significance of WWI and WWII is that in those conflicts violence fluxed back from periphery to heart of world power in Europe.</a:t>
            </a:r>
          </a:p>
          <a:p>
            <a:r>
              <a:rPr lang="en-US" dirty="0" smtClean="0"/>
              <a:t> </a:t>
            </a:r>
          </a:p>
          <a:p>
            <a:endParaRPr lang="en-US" dirty="0"/>
          </a:p>
        </p:txBody>
      </p:sp>
      <p:sp>
        <p:nvSpPr>
          <p:cNvPr id="3" name="Rectangle 2"/>
          <p:cNvSpPr/>
          <p:nvPr/>
        </p:nvSpPr>
        <p:spPr>
          <a:xfrm>
            <a:off x="754608" y="646331"/>
            <a:ext cx="4572000" cy="5909311"/>
          </a:xfrm>
          <a:prstGeom prst="rect">
            <a:avLst/>
          </a:prstGeom>
        </p:spPr>
        <p:txBody>
          <a:bodyPr>
            <a:spAutoFit/>
          </a:bodyPr>
          <a:lstStyle/>
          <a:p>
            <a:r>
              <a:rPr lang="en-US" dirty="0"/>
              <a:t>Boxer intervention</a:t>
            </a:r>
          </a:p>
          <a:p>
            <a:r>
              <a:rPr lang="en-US" dirty="0"/>
              <a:t>Boer war</a:t>
            </a:r>
          </a:p>
          <a:p>
            <a:r>
              <a:rPr lang="en-US" dirty="0"/>
              <a:t>Philippine insurrection</a:t>
            </a:r>
          </a:p>
          <a:p>
            <a:r>
              <a:rPr lang="en-US" dirty="0"/>
              <a:t>Herero uprising</a:t>
            </a:r>
          </a:p>
          <a:p>
            <a:r>
              <a:rPr lang="en-US" dirty="0"/>
              <a:t>Russo-Japanese war</a:t>
            </a:r>
          </a:p>
          <a:p>
            <a:r>
              <a:rPr lang="en-US" dirty="0"/>
              <a:t>Italian-Turkish war in Libya </a:t>
            </a:r>
          </a:p>
          <a:p>
            <a:r>
              <a:rPr lang="en-US" dirty="0"/>
              <a:t>Balkan war</a:t>
            </a:r>
          </a:p>
          <a:p>
            <a:r>
              <a:rPr lang="en-US" dirty="0"/>
              <a:t>WWI</a:t>
            </a:r>
          </a:p>
          <a:p>
            <a:r>
              <a:rPr lang="en-US" dirty="0"/>
              <a:t>Russian intervention, civil war, Polish-Soviet war</a:t>
            </a:r>
          </a:p>
          <a:p>
            <a:r>
              <a:rPr lang="en-US" dirty="0"/>
              <a:t>Turkish independence wars</a:t>
            </a:r>
          </a:p>
          <a:p>
            <a:r>
              <a:rPr lang="en-US" dirty="0"/>
              <a:t>Afghan wars</a:t>
            </a:r>
          </a:p>
          <a:p>
            <a:r>
              <a:rPr lang="en-US" dirty="0"/>
              <a:t>Chinese warlord wars, Northern expedition and western interventions</a:t>
            </a:r>
          </a:p>
          <a:p>
            <a:r>
              <a:rPr lang="en-US" dirty="0"/>
              <a:t>Spanish in Rif war</a:t>
            </a:r>
          </a:p>
          <a:p>
            <a:r>
              <a:rPr lang="en-US" dirty="0"/>
              <a:t>French intervention in Syria</a:t>
            </a:r>
          </a:p>
          <a:p>
            <a:r>
              <a:rPr lang="en-US" dirty="0"/>
              <a:t>Italian Libyan expedition</a:t>
            </a:r>
          </a:p>
          <a:p>
            <a:r>
              <a:rPr lang="en-US" dirty="0"/>
              <a:t>Spanish civil war</a:t>
            </a:r>
          </a:p>
          <a:p>
            <a:r>
              <a:rPr lang="en-US" dirty="0"/>
              <a:t>Chinese Japanese wars</a:t>
            </a:r>
          </a:p>
          <a:p>
            <a:r>
              <a:rPr lang="en-US" dirty="0"/>
              <a:t>Russo-Finish war</a:t>
            </a:r>
          </a:p>
          <a:p>
            <a:r>
              <a:rPr lang="en-US" dirty="0"/>
              <a:t>WWII</a:t>
            </a:r>
          </a:p>
        </p:txBody>
      </p:sp>
      <p:sp>
        <p:nvSpPr>
          <p:cNvPr id="4" name="TextBox 3"/>
          <p:cNvSpPr txBox="1"/>
          <p:nvPr/>
        </p:nvSpPr>
        <p:spPr>
          <a:xfrm>
            <a:off x="168080" y="0"/>
            <a:ext cx="5158528" cy="646331"/>
          </a:xfrm>
          <a:prstGeom prst="rect">
            <a:avLst/>
          </a:prstGeom>
          <a:noFill/>
        </p:spPr>
        <p:txBody>
          <a:bodyPr wrap="square" rtlCol="0">
            <a:spAutoFit/>
          </a:bodyPr>
          <a:lstStyle/>
          <a:p>
            <a:r>
              <a:rPr lang="en-US" dirty="0" smtClean="0"/>
              <a:t>But can a theory of retarded modernization account for this list of wars between 1900 and 1945? </a:t>
            </a:r>
            <a:endParaRPr lang="en-US" dirty="0"/>
          </a:p>
        </p:txBody>
      </p:sp>
    </p:spTree>
    <p:extLst>
      <p:ext uri="{BB962C8B-B14F-4D97-AF65-F5344CB8AC3E}">
        <p14:creationId xmlns:p14="http://schemas.microsoft.com/office/powerpoint/2010/main" val="19690473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1456" y="152719"/>
            <a:ext cx="8273254" cy="1754327"/>
          </a:xfrm>
          <a:prstGeom prst="rect">
            <a:avLst/>
          </a:prstGeom>
          <a:noFill/>
        </p:spPr>
        <p:txBody>
          <a:bodyPr wrap="square" rtlCol="0">
            <a:spAutoFit/>
          </a:bodyPr>
          <a:lstStyle/>
          <a:p>
            <a:r>
              <a:rPr lang="en-US" dirty="0" smtClean="0"/>
              <a:t>So unfair does it seem to describe the likes of Germany as peculiarly warlike that many are tempted to go completely in the opposite direction. </a:t>
            </a:r>
          </a:p>
          <a:p>
            <a:r>
              <a:rPr lang="en-US" dirty="0" smtClean="0"/>
              <a:t>This is most manifest in the profound differences that still remain over who or what started World War I – was it down to one rogue state, a group of rogue states, or a systemic crisis? </a:t>
            </a:r>
            <a:endParaRPr lang="en-US" dirty="0"/>
          </a:p>
          <a:p>
            <a:r>
              <a:rPr lang="en-US" dirty="0" smtClean="0"/>
              <a:t>Realist international relations theory codifies the latter view.</a:t>
            </a:r>
          </a:p>
        </p:txBody>
      </p:sp>
      <p:pic>
        <p:nvPicPr>
          <p:cNvPr id="3" name="Picture 2" descr="78674787505421114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862" y="2028491"/>
            <a:ext cx="7096696" cy="4453176"/>
          </a:xfrm>
          <a:prstGeom prst="rect">
            <a:avLst/>
          </a:prstGeom>
        </p:spPr>
      </p:pic>
    </p:spTree>
    <p:extLst>
      <p:ext uri="{BB962C8B-B14F-4D97-AF65-F5344CB8AC3E}">
        <p14:creationId xmlns:p14="http://schemas.microsoft.com/office/powerpoint/2010/main" val="425228688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0132" y="225350"/>
            <a:ext cx="7134048" cy="369332"/>
          </a:xfrm>
          <a:prstGeom prst="rect">
            <a:avLst/>
          </a:prstGeom>
        </p:spPr>
        <p:txBody>
          <a:bodyPr wrap="square">
            <a:spAutoFit/>
          </a:bodyPr>
          <a:lstStyle/>
          <a:p>
            <a:r>
              <a:rPr lang="en-US" dirty="0"/>
              <a:t>The wars of </a:t>
            </a:r>
            <a:r>
              <a:rPr lang="en-US" dirty="0" smtClean="0"/>
              <a:t>the 20</a:t>
            </a:r>
            <a:r>
              <a:rPr lang="en-US" baseline="30000" dirty="0" smtClean="0"/>
              <a:t>th</a:t>
            </a:r>
            <a:r>
              <a:rPr lang="en-US" dirty="0" smtClean="0"/>
              <a:t> </a:t>
            </a:r>
            <a:r>
              <a:rPr lang="en-US" dirty="0"/>
              <a:t>century are still with us to a remarkable extent</a:t>
            </a:r>
            <a:r>
              <a:rPr lang="en-US" dirty="0" smtClean="0"/>
              <a:t>.</a:t>
            </a:r>
            <a:endParaRPr lang="en-US" dirty="0"/>
          </a:p>
        </p:txBody>
      </p:sp>
      <p:pic>
        <p:nvPicPr>
          <p:cNvPr id="2" name="Picture 1" descr="russia-moscow-victory-parade-ru15075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068" y="830171"/>
            <a:ext cx="2743200" cy="1828800"/>
          </a:xfrm>
          <a:prstGeom prst="rect">
            <a:avLst/>
          </a:prstGeom>
        </p:spPr>
      </p:pic>
      <p:pic>
        <p:nvPicPr>
          <p:cNvPr id="3" name="Picture 2" descr="5295962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4064" y="1744571"/>
            <a:ext cx="4212499" cy="2801476"/>
          </a:xfrm>
          <a:prstGeom prst="rect">
            <a:avLst/>
          </a:prstGeom>
        </p:spPr>
      </p:pic>
      <p:pic>
        <p:nvPicPr>
          <p:cNvPr id="5" name="Picture 4" descr="ima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1808" y="3585395"/>
            <a:ext cx="5072192" cy="2840428"/>
          </a:xfrm>
          <a:prstGeom prst="rect">
            <a:avLst/>
          </a:prstGeom>
        </p:spPr>
      </p:pic>
    </p:spTree>
    <p:extLst>
      <p:ext uri="{BB962C8B-B14F-4D97-AF65-F5344CB8AC3E}">
        <p14:creationId xmlns:p14="http://schemas.microsoft.com/office/powerpoint/2010/main" val="210413124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1825" y="689116"/>
            <a:ext cx="2712021" cy="5355313"/>
          </a:xfrm>
          <a:prstGeom prst="rect">
            <a:avLst/>
          </a:prstGeom>
        </p:spPr>
        <p:txBody>
          <a:bodyPr wrap="square">
            <a:spAutoFit/>
          </a:bodyPr>
          <a:lstStyle/>
          <a:p>
            <a:r>
              <a:rPr lang="en-US" dirty="0" smtClean="0"/>
              <a:t>Soldiers themselves and those who admire them are torn between two different views.</a:t>
            </a:r>
          </a:p>
          <a:p>
            <a:r>
              <a:rPr lang="en-US" dirty="0" smtClean="0"/>
              <a:t>1. One is that soldiers are warriors for their side. </a:t>
            </a:r>
          </a:p>
          <a:p>
            <a:r>
              <a:rPr lang="en-US" dirty="0" smtClean="0"/>
              <a:t>2. The other is that they are professionals who have specific skills and attributes that cross borders. </a:t>
            </a:r>
          </a:p>
          <a:p>
            <a:endParaRPr lang="en-US" dirty="0" smtClean="0"/>
          </a:p>
          <a:p>
            <a:r>
              <a:rPr lang="en-US" dirty="0" smtClean="0"/>
              <a:t>On top of this, the heat of warlike emotion and intensity of combat cannot last forever and soon gives way to exhaustion and a desire for reconciliation. </a:t>
            </a:r>
            <a:endParaRPr lang="en-US" dirty="0"/>
          </a:p>
          <a:p>
            <a:endParaRPr lang="en-US" dirty="0"/>
          </a:p>
        </p:txBody>
      </p:sp>
      <p:sp>
        <p:nvSpPr>
          <p:cNvPr id="3" name="TextBox 2"/>
          <p:cNvSpPr txBox="1"/>
          <p:nvPr/>
        </p:nvSpPr>
        <p:spPr>
          <a:xfrm>
            <a:off x="4082790" y="898333"/>
            <a:ext cx="3720514" cy="1200329"/>
          </a:xfrm>
          <a:prstGeom prst="rect">
            <a:avLst/>
          </a:prstGeom>
          <a:noFill/>
        </p:spPr>
        <p:txBody>
          <a:bodyPr wrap="square" rtlCol="0">
            <a:spAutoFit/>
          </a:bodyPr>
          <a:lstStyle/>
          <a:p>
            <a:r>
              <a:rPr lang="en-US" dirty="0" smtClean="0"/>
              <a:t>The result is the kind of history of the American civil war that erects monuments to the brilliant generals and brave soldiers of both sides. </a:t>
            </a:r>
            <a:endParaRPr lang="en-US" dirty="0"/>
          </a:p>
        </p:txBody>
      </p:sp>
      <p:pic>
        <p:nvPicPr>
          <p:cNvPr id="4" name="Picture 3" descr="shak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2790" y="2448260"/>
            <a:ext cx="4608424" cy="3596169"/>
          </a:xfrm>
          <a:prstGeom prst="rect">
            <a:avLst/>
          </a:prstGeom>
        </p:spPr>
      </p:pic>
      <p:sp>
        <p:nvSpPr>
          <p:cNvPr id="5" name="TextBox 4"/>
          <p:cNvSpPr txBox="1"/>
          <p:nvPr/>
        </p:nvSpPr>
        <p:spPr>
          <a:xfrm>
            <a:off x="149404" y="130717"/>
            <a:ext cx="8011797" cy="369332"/>
          </a:xfrm>
          <a:prstGeom prst="rect">
            <a:avLst/>
          </a:prstGeom>
          <a:noFill/>
        </p:spPr>
        <p:txBody>
          <a:bodyPr wrap="square" rtlCol="0">
            <a:spAutoFit/>
          </a:bodyPr>
          <a:lstStyle/>
          <a:p>
            <a:r>
              <a:rPr lang="en-US" dirty="0" smtClean="0"/>
              <a:t>Thinking about soldiers rather than states we face a similar tension: </a:t>
            </a:r>
            <a:endParaRPr lang="en-US" dirty="0"/>
          </a:p>
        </p:txBody>
      </p:sp>
    </p:spTree>
    <p:extLst>
      <p:ext uri="{BB962C8B-B14F-4D97-AF65-F5344CB8AC3E}">
        <p14:creationId xmlns:p14="http://schemas.microsoft.com/office/powerpoint/2010/main" val="17875777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035" y="1368394"/>
            <a:ext cx="3003550" cy="415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9752" y="1271042"/>
            <a:ext cx="3003550" cy="415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7981" y="2401529"/>
            <a:ext cx="3848453" cy="4151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5315" y="2035458"/>
            <a:ext cx="3971664" cy="437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6033" y="2401529"/>
            <a:ext cx="3162657" cy="4456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2781" y="168065"/>
            <a:ext cx="8385308" cy="1200329"/>
          </a:xfrm>
          <a:prstGeom prst="rect">
            <a:avLst/>
          </a:prstGeom>
          <a:noFill/>
        </p:spPr>
        <p:txBody>
          <a:bodyPr wrap="square" rtlCol="0">
            <a:spAutoFit/>
          </a:bodyPr>
          <a:lstStyle/>
          <a:p>
            <a:r>
              <a:rPr lang="en-US" dirty="0" smtClean="0"/>
              <a:t>And the Germans … were very good and very brave. </a:t>
            </a:r>
            <a:r>
              <a:rPr lang="en-US" dirty="0"/>
              <a:t>T</a:t>
            </a:r>
            <a:r>
              <a:rPr lang="en-US" dirty="0" smtClean="0"/>
              <a:t>he soldiers of the Third Reich have many admirers. Strictly professionally of course. </a:t>
            </a:r>
          </a:p>
          <a:p>
            <a:r>
              <a:rPr lang="en-US" dirty="0" smtClean="0"/>
              <a:t>These essays appeared in the Military Review the professional journal of the US Army in the 1980s.</a:t>
            </a:r>
            <a:endParaRPr lang="en-US" dirty="0"/>
          </a:p>
        </p:txBody>
      </p:sp>
    </p:spTree>
    <p:extLst>
      <p:ext uri="{BB962C8B-B14F-4D97-AF65-F5344CB8AC3E}">
        <p14:creationId xmlns:p14="http://schemas.microsoft.com/office/powerpoint/2010/main" val="25890669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ticle-0-150C4520000005DC-354_634x83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484" y="149392"/>
            <a:ext cx="4784723" cy="6461178"/>
          </a:xfrm>
          <a:prstGeom prst="rect">
            <a:avLst/>
          </a:prstGeom>
        </p:spPr>
      </p:pic>
      <p:sp>
        <p:nvSpPr>
          <p:cNvPr id="3" name="TextBox 2"/>
          <p:cNvSpPr txBox="1"/>
          <p:nvPr/>
        </p:nvSpPr>
        <p:spPr>
          <a:xfrm>
            <a:off x="5453251" y="477172"/>
            <a:ext cx="3230864" cy="5355313"/>
          </a:xfrm>
          <a:prstGeom prst="rect">
            <a:avLst/>
          </a:prstGeom>
          <a:noFill/>
        </p:spPr>
        <p:txBody>
          <a:bodyPr wrap="square" rtlCol="0">
            <a:spAutoFit/>
          </a:bodyPr>
          <a:lstStyle/>
          <a:p>
            <a:r>
              <a:rPr lang="en-US" dirty="0" smtClean="0"/>
              <a:t>But what purpose did Germany’s military professionalism serve and what was it implicated in? </a:t>
            </a:r>
          </a:p>
          <a:p>
            <a:endParaRPr lang="en-US" dirty="0"/>
          </a:p>
          <a:p>
            <a:r>
              <a:rPr lang="en-US" dirty="0" smtClean="0"/>
              <a:t>Without Blitzkrieg no conquest of Poland or the Soviet Union.</a:t>
            </a:r>
          </a:p>
          <a:p>
            <a:endParaRPr lang="en-US" dirty="0"/>
          </a:p>
          <a:p>
            <a:r>
              <a:rPr lang="en-US" dirty="0" smtClean="0"/>
              <a:t>Without </a:t>
            </a:r>
            <a:r>
              <a:rPr lang="en-US" dirty="0" err="1" smtClean="0"/>
              <a:t>Auftragstaktik</a:t>
            </a:r>
            <a:r>
              <a:rPr lang="en-US" dirty="0" smtClean="0"/>
              <a:t> less eager over-fulfillment of the Holocaust and any other order however obscene. </a:t>
            </a:r>
          </a:p>
          <a:p>
            <a:endParaRPr lang="en-US" dirty="0" smtClean="0"/>
          </a:p>
          <a:p>
            <a:r>
              <a:rPr lang="en-US" dirty="0" smtClean="0"/>
              <a:t>Group cohesion essential to logic of Holocaust. The bystanders are not just watching. They enforce the group’s commitment to finishing this job.  </a:t>
            </a:r>
            <a:endParaRPr lang="en-US" dirty="0"/>
          </a:p>
        </p:txBody>
      </p:sp>
    </p:spTree>
    <p:extLst>
      <p:ext uri="{BB962C8B-B14F-4D97-AF65-F5344CB8AC3E}">
        <p14:creationId xmlns:p14="http://schemas.microsoft.com/office/powerpoint/2010/main" val="406326813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8449" y="348314"/>
            <a:ext cx="3109091" cy="3139321"/>
          </a:xfrm>
          <a:prstGeom prst="rect">
            <a:avLst/>
          </a:prstGeom>
        </p:spPr>
        <p:txBody>
          <a:bodyPr wrap="square">
            <a:spAutoFit/>
          </a:bodyPr>
          <a:lstStyle/>
          <a:p>
            <a:r>
              <a:rPr lang="en-US" dirty="0"/>
              <a:t>One reaction </a:t>
            </a:r>
            <a:r>
              <a:rPr lang="en-US" dirty="0" smtClean="0"/>
              <a:t>to this impasse is </a:t>
            </a:r>
            <a:r>
              <a:rPr lang="en-US" dirty="0"/>
              <a:t>to revert to heroic national narratives</a:t>
            </a:r>
            <a:r>
              <a:rPr lang="en-US" dirty="0" smtClean="0"/>
              <a:t>.</a:t>
            </a:r>
          </a:p>
          <a:p>
            <a:endParaRPr lang="en-US" dirty="0"/>
          </a:p>
          <a:p>
            <a:r>
              <a:rPr lang="en-US" dirty="0" smtClean="0"/>
              <a:t>Perhaps military history is ok so long as we focus on the good guys. </a:t>
            </a:r>
          </a:p>
          <a:p>
            <a:endParaRPr lang="en-US" dirty="0"/>
          </a:p>
          <a:p>
            <a:r>
              <a:rPr lang="en-US" dirty="0" smtClean="0"/>
              <a:t>It is hard for this not to be a war-affirming history.  </a:t>
            </a:r>
            <a:endParaRPr lang="en-US" dirty="0"/>
          </a:p>
          <a:p>
            <a:endParaRPr lang="en-US" dirty="0"/>
          </a:p>
        </p:txBody>
      </p:sp>
      <p:pic>
        <p:nvPicPr>
          <p:cNvPr id="5" name="Picture 4" descr="Screen Shot 2018-01-17 at 7.53.5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0321" y="114300"/>
            <a:ext cx="5194300" cy="6616700"/>
          </a:xfrm>
          <a:prstGeom prst="rect">
            <a:avLst/>
          </a:prstGeom>
        </p:spPr>
      </p:pic>
      <p:sp>
        <p:nvSpPr>
          <p:cNvPr id="6" name="TextBox 5"/>
          <p:cNvSpPr txBox="1"/>
          <p:nvPr/>
        </p:nvSpPr>
        <p:spPr>
          <a:xfrm>
            <a:off x="709670" y="5228700"/>
            <a:ext cx="2817870" cy="1200329"/>
          </a:xfrm>
          <a:prstGeom prst="rect">
            <a:avLst/>
          </a:prstGeom>
          <a:noFill/>
        </p:spPr>
        <p:txBody>
          <a:bodyPr wrap="square" rtlCol="0">
            <a:spAutoFit/>
          </a:bodyPr>
          <a:lstStyle/>
          <a:p>
            <a:r>
              <a:rPr lang="en-US" dirty="0" smtClean="0"/>
              <a:t>NB: No comment intended on this particular publication, but the jacket illustrations make the point. </a:t>
            </a:r>
            <a:endParaRPr lang="en-US" dirty="0"/>
          </a:p>
        </p:txBody>
      </p:sp>
    </p:spTree>
    <p:extLst>
      <p:ext uri="{BB962C8B-B14F-4D97-AF65-F5344CB8AC3E}">
        <p14:creationId xmlns:p14="http://schemas.microsoft.com/office/powerpoint/2010/main" val="40480624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1-17 at 6.08.4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26" y="1045740"/>
            <a:ext cx="3340100" cy="5245100"/>
          </a:xfrm>
          <a:prstGeom prst="rect">
            <a:avLst/>
          </a:prstGeom>
        </p:spPr>
      </p:pic>
      <p:pic>
        <p:nvPicPr>
          <p:cNvPr id="4" name="Picture 3" descr="killing-nazi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000" y="248186"/>
            <a:ext cx="6350000" cy="2603500"/>
          </a:xfrm>
          <a:prstGeom prst="rect">
            <a:avLst/>
          </a:prstGeom>
        </p:spPr>
      </p:pic>
      <p:sp>
        <p:nvSpPr>
          <p:cNvPr id="5" name="TextBox 4"/>
          <p:cNvSpPr txBox="1"/>
          <p:nvPr/>
        </p:nvSpPr>
        <p:spPr>
          <a:xfrm>
            <a:off x="3977884" y="2889034"/>
            <a:ext cx="4519475" cy="646331"/>
          </a:xfrm>
          <a:prstGeom prst="rect">
            <a:avLst/>
          </a:prstGeom>
          <a:noFill/>
        </p:spPr>
        <p:txBody>
          <a:bodyPr wrap="square" rtlCol="0">
            <a:spAutoFit/>
          </a:bodyPr>
          <a:lstStyle/>
          <a:p>
            <a:r>
              <a:rPr lang="en-US" dirty="0" smtClean="0"/>
              <a:t>From heroic narratives it is a short step to the history of war as revenge narrative: </a:t>
            </a:r>
            <a:endParaRPr lang="en-US" dirty="0"/>
          </a:p>
        </p:txBody>
      </p:sp>
      <p:pic>
        <p:nvPicPr>
          <p:cNvPr id="2" name="Picture 1" descr="scalpl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6426" y="3708855"/>
            <a:ext cx="5100499" cy="2397235"/>
          </a:xfrm>
          <a:prstGeom prst="rect">
            <a:avLst/>
          </a:prstGeom>
        </p:spPr>
      </p:pic>
      <p:sp>
        <p:nvSpPr>
          <p:cNvPr id="6" name="TextBox 5"/>
          <p:cNvSpPr txBox="1"/>
          <p:nvPr/>
        </p:nvSpPr>
        <p:spPr>
          <a:xfrm>
            <a:off x="1363313" y="6211669"/>
            <a:ext cx="7600935" cy="646331"/>
          </a:xfrm>
          <a:prstGeom prst="rect">
            <a:avLst/>
          </a:prstGeom>
          <a:noFill/>
        </p:spPr>
        <p:txBody>
          <a:bodyPr wrap="square" rtlCol="0">
            <a:spAutoFit/>
          </a:bodyPr>
          <a:lstStyle/>
          <a:p>
            <a:r>
              <a:rPr lang="en-US" dirty="0" smtClean="0"/>
              <a:t>There we were getting comfortable with out celebration of anti-Nazi violence and damn it, he has to remind me of Andrew Jackson!  </a:t>
            </a:r>
            <a:endParaRPr lang="en-US" dirty="0"/>
          </a:p>
        </p:txBody>
      </p:sp>
    </p:spTree>
    <p:extLst>
      <p:ext uri="{BB962C8B-B14F-4D97-AF65-F5344CB8AC3E}">
        <p14:creationId xmlns:p14="http://schemas.microsoft.com/office/powerpoint/2010/main" val="19772997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376" y="360513"/>
            <a:ext cx="1531393" cy="923330"/>
          </a:xfrm>
          <a:prstGeom prst="rect">
            <a:avLst/>
          </a:prstGeom>
          <a:noFill/>
        </p:spPr>
        <p:txBody>
          <a:bodyPr wrap="square" rtlCol="0">
            <a:spAutoFit/>
          </a:bodyPr>
          <a:lstStyle/>
          <a:p>
            <a:r>
              <a:rPr lang="en-US" dirty="0" smtClean="0"/>
              <a:t>Why did they start these war? </a:t>
            </a:r>
            <a:endParaRPr lang="en-US" dirty="0"/>
          </a:p>
        </p:txBody>
      </p:sp>
      <p:sp>
        <p:nvSpPr>
          <p:cNvPr id="3" name="TextBox 2"/>
          <p:cNvSpPr txBox="1"/>
          <p:nvPr/>
        </p:nvSpPr>
        <p:spPr>
          <a:xfrm>
            <a:off x="354834" y="1428064"/>
            <a:ext cx="1269935" cy="923330"/>
          </a:xfrm>
          <a:prstGeom prst="rect">
            <a:avLst/>
          </a:prstGeom>
          <a:noFill/>
        </p:spPr>
        <p:txBody>
          <a:bodyPr wrap="square" rtlCol="0">
            <a:spAutoFit/>
          </a:bodyPr>
          <a:lstStyle/>
          <a:p>
            <a:r>
              <a:rPr lang="en-US" dirty="0" smtClean="0"/>
              <a:t>What was wrong with them?</a:t>
            </a:r>
            <a:endParaRPr lang="en-US" dirty="0"/>
          </a:p>
        </p:txBody>
      </p:sp>
      <p:sp>
        <p:nvSpPr>
          <p:cNvPr id="4" name="TextBox 3"/>
          <p:cNvSpPr txBox="1"/>
          <p:nvPr/>
        </p:nvSpPr>
        <p:spPr>
          <a:xfrm>
            <a:off x="2269075" y="360513"/>
            <a:ext cx="1101855" cy="1200329"/>
          </a:xfrm>
          <a:prstGeom prst="rect">
            <a:avLst/>
          </a:prstGeom>
          <a:noFill/>
        </p:spPr>
        <p:txBody>
          <a:bodyPr wrap="square" rtlCol="0">
            <a:spAutoFit/>
          </a:bodyPr>
          <a:lstStyle/>
          <a:p>
            <a:r>
              <a:rPr lang="en-US" dirty="0" smtClean="0"/>
              <a:t>Were they always this way?</a:t>
            </a:r>
            <a:endParaRPr lang="en-US" dirty="0"/>
          </a:p>
        </p:txBody>
      </p:sp>
      <p:sp>
        <p:nvSpPr>
          <p:cNvPr id="5" name="TextBox 4"/>
          <p:cNvSpPr txBox="1"/>
          <p:nvPr/>
        </p:nvSpPr>
        <p:spPr>
          <a:xfrm>
            <a:off x="2269075" y="1560842"/>
            <a:ext cx="1736823" cy="646331"/>
          </a:xfrm>
          <a:prstGeom prst="rect">
            <a:avLst/>
          </a:prstGeom>
          <a:noFill/>
        </p:spPr>
        <p:txBody>
          <a:bodyPr wrap="square" rtlCol="0">
            <a:spAutoFit/>
          </a:bodyPr>
          <a:lstStyle/>
          <a:p>
            <a:r>
              <a:rPr lang="en-US" dirty="0" smtClean="0"/>
              <a:t>No. So what went wrong?</a:t>
            </a:r>
            <a:endParaRPr lang="en-US" dirty="0"/>
          </a:p>
        </p:txBody>
      </p:sp>
      <p:sp>
        <p:nvSpPr>
          <p:cNvPr id="6" name="TextBox 5"/>
          <p:cNvSpPr txBox="1"/>
          <p:nvPr/>
        </p:nvSpPr>
        <p:spPr>
          <a:xfrm>
            <a:off x="2035632" y="2429698"/>
            <a:ext cx="2072983" cy="646331"/>
          </a:xfrm>
          <a:prstGeom prst="rect">
            <a:avLst/>
          </a:prstGeom>
          <a:noFill/>
        </p:spPr>
        <p:txBody>
          <a:bodyPr wrap="square" rtlCol="0">
            <a:spAutoFit/>
          </a:bodyPr>
          <a:lstStyle/>
          <a:p>
            <a:r>
              <a:rPr lang="en-US" dirty="0" smtClean="0"/>
              <a:t>Why </a:t>
            </a:r>
            <a:r>
              <a:rPr lang="en-US" dirty="0" err="1" smtClean="0"/>
              <a:t>didn</a:t>
            </a:r>
            <a:r>
              <a:rPr lang="fr-FR" dirty="0" smtClean="0"/>
              <a:t>’</a:t>
            </a:r>
            <a:r>
              <a:rPr lang="en-US" dirty="0" smtClean="0"/>
              <a:t>t they turn out like us?</a:t>
            </a:r>
            <a:endParaRPr lang="en-US" dirty="0"/>
          </a:p>
        </p:txBody>
      </p:sp>
      <p:sp>
        <p:nvSpPr>
          <p:cNvPr id="7" name="TextBox 6"/>
          <p:cNvSpPr txBox="1"/>
          <p:nvPr/>
        </p:nvSpPr>
        <p:spPr>
          <a:xfrm>
            <a:off x="4164638" y="285801"/>
            <a:ext cx="1792851" cy="1477328"/>
          </a:xfrm>
          <a:prstGeom prst="rect">
            <a:avLst/>
          </a:prstGeom>
          <a:noFill/>
        </p:spPr>
        <p:txBody>
          <a:bodyPr wrap="square" rtlCol="0">
            <a:spAutoFit/>
          </a:bodyPr>
          <a:lstStyle/>
          <a:p>
            <a:r>
              <a:rPr lang="en-US" dirty="0" smtClean="0"/>
              <a:t>Perhaps all soldiers and states are basically the same? </a:t>
            </a:r>
            <a:endParaRPr lang="en-US" dirty="0"/>
          </a:p>
        </p:txBody>
      </p:sp>
      <p:sp>
        <p:nvSpPr>
          <p:cNvPr id="8" name="TextBox 7"/>
          <p:cNvSpPr txBox="1"/>
          <p:nvPr/>
        </p:nvSpPr>
        <p:spPr>
          <a:xfrm>
            <a:off x="5696033" y="2475395"/>
            <a:ext cx="2745299" cy="646331"/>
          </a:xfrm>
          <a:prstGeom prst="rect">
            <a:avLst/>
          </a:prstGeom>
          <a:noFill/>
        </p:spPr>
        <p:txBody>
          <a:bodyPr wrap="square" rtlCol="0">
            <a:spAutoFit/>
          </a:bodyPr>
          <a:lstStyle/>
          <a:p>
            <a:r>
              <a:rPr lang="en-US" dirty="0" smtClean="0"/>
              <a:t>God NO! Clearly THEY were terrible.</a:t>
            </a:r>
            <a:endParaRPr lang="en-US" dirty="0"/>
          </a:p>
        </p:txBody>
      </p:sp>
      <p:sp>
        <p:nvSpPr>
          <p:cNvPr id="9" name="TextBox 8"/>
          <p:cNvSpPr txBox="1"/>
          <p:nvPr/>
        </p:nvSpPr>
        <p:spPr>
          <a:xfrm>
            <a:off x="354834" y="4530818"/>
            <a:ext cx="2876030" cy="2031325"/>
          </a:xfrm>
          <a:prstGeom prst="rect">
            <a:avLst/>
          </a:prstGeom>
          <a:noFill/>
        </p:spPr>
        <p:txBody>
          <a:bodyPr wrap="square" rtlCol="0">
            <a:spAutoFit/>
          </a:bodyPr>
          <a:lstStyle/>
          <a:p>
            <a:r>
              <a:rPr lang="en-US" dirty="0" smtClean="0"/>
              <a:t>This is ridiculous! These man-children with their obsession with soldiers. They need to grow up! In the mean time no one respectable should teach military history.</a:t>
            </a:r>
            <a:endParaRPr lang="en-US" dirty="0"/>
          </a:p>
        </p:txBody>
      </p:sp>
      <p:sp>
        <p:nvSpPr>
          <p:cNvPr id="10" name="TextBox 9"/>
          <p:cNvSpPr txBox="1"/>
          <p:nvPr/>
        </p:nvSpPr>
        <p:spPr>
          <a:xfrm>
            <a:off x="1475365" y="3288728"/>
            <a:ext cx="3847157" cy="923330"/>
          </a:xfrm>
          <a:prstGeom prst="rect">
            <a:avLst/>
          </a:prstGeom>
          <a:noFill/>
        </p:spPr>
        <p:txBody>
          <a:bodyPr wrap="square" rtlCol="0">
            <a:spAutoFit/>
          </a:bodyPr>
          <a:lstStyle/>
          <a:p>
            <a:r>
              <a:rPr lang="en-US" dirty="0" smtClean="0"/>
              <a:t>Does it make sense to explain the things we hate by the fact that they did not turn out like us?  </a:t>
            </a:r>
            <a:endParaRPr lang="en-US" dirty="0"/>
          </a:p>
        </p:txBody>
      </p:sp>
      <p:sp>
        <p:nvSpPr>
          <p:cNvPr id="11" name="TextBox 10"/>
          <p:cNvSpPr txBox="1"/>
          <p:nvPr/>
        </p:nvSpPr>
        <p:spPr>
          <a:xfrm>
            <a:off x="6218947" y="251594"/>
            <a:ext cx="2446493" cy="1200329"/>
          </a:xfrm>
          <a:prstGeom prst="rect">
            <a:avLst/>
          </a:prstGeom>
          <a:noFill/>
        </p:spPr>
        <p:txBody>
          <a:bodyPr wrap="square" rtlCol="0">
            <a:spAutoFit/>
          </a:bodyPr>
          <a:lstStyle/>
          <a:p>
            <a:r>
              <a:rPr lang="en-US" dirty="0" smtClean="0"/>
              <a:t>Perhaps the truth is that across history all soldiers everywhere are the same</a:t>
            </a:r>
            <a:endParaRPr lang="en-US" dirty="0"/>
          </a:p>
        </p:txBody>
      </p:sp>
      <p:sp>
        <p:nvSpPr>
          <p:cNvPr id="12" name="Rectangle 11"/>
          <p:cNvSpPr/>
          <p:nvPr/>
        </p:nvSpPr>
        <p:spPr>
          <a:xfrm>
            <a:off x="5957489" y="3121726"/>
            <a:ext cx="2707951" cy="923330"/>
          </a:xfrm>
          <a:prstGeom prst="rect">
            <a:avLst/>
          </a:prstGeom>
        </p:spPr>
        <p:txBody>
          <a:bodyPr wrap="square">
            <a:spAutoFit/>
          </a:bodyPr>
          <a:lstStyle/>
          <a:p>
            <a:r>
              <a:rPr lang="en-US" dirty="0" smtClean="0"/>
              <a:t>Ok … we will do military history, BUT only </a:t>
            </a:r>
            <a:r>
              <a:rPr lang="en-US" dirty="0"/>
              <a:t>of the good guys</a:t>
            </a:r>
            <a:endParaRPr lang="en-US" dirty="0"/>
          </a:p>
        </p:txBody>
      </p:sp>
      <p:sp>
        <p:nvSpPr>
          <p:cNvPr id="13" name="TextBox 12"/>
          <p:cNvSpPr txBox="1"/>
          <p:nvPr/>
        </p:nvSpPr>
        <p:spPr>
          <a:xfrm>
            <a:off x="4164638" y="5361814"/>
            <a:ext cx="4519476" cy="1477328"/>
          </a:xfrm>
          <a:prstGeom prst="rect">
            <a:avLst/>
          </a:prstGeom>
          <a:noFill/>
        </p:spPr>
        <p:txBody>
          <a:bodyPr wrap="square" rtlCol="0">
            <a:spAutoFit/>
          </a:bodyPr>
          <a:lstStyle/>
          <a:p>
            <a:r>
              <a:rPr lang="en-US" dirty="0" smtClean="0"/>
              <a:t>So you are going to teach </a:t>
            </a:r>
            <a:r>
              <a:rPr lang="en-US" dirty="0" err="1" smtClean="0"/>
              <a:t>classses</a:t>
            </a:r>
            <a:r>
              <a:rPr lang="en-US" dirty="0" smtClean="0"/>
              <a:t> that are bad social history, or tell me that all soldiers are the same, or ours are good and theirs are bad and we should glorify our killers, especially if they are good at it? </a:t>
            </a:r>
            <a:endParaRPr lang="en-US" dirty="0"/>
          </a:p>
        </p:txBody>
      </p:sp>
      <p:sp>
        <p:nvSpPr>
          <p:cNvPr id="14" name="TextBox 13"/>
          <p:cNvSpPr txBox="1"/>
          <p:nvPr/>
        </p:nvSpPr>
        <p:spPr>
          <a:xfrm>
            <a:off x="5173118" y="4212058"/>
            <a:ext cx="3716429" cy="923330"/>
          </a:xfrm>
          <a:prstGeom prst="rect">
            <a:avLst/>
          </a:prstGeom>
          <a:noFill/>
        </p:spPr>
        <p:txBody>
          <a:bodyPr wrap="square" rtlCol="0">
            <a:spAutoFit/>
          </a:bodyPr>
          <a:lstStyle/>
          <a:p>
            <a:r>
              <a:rPr lang="en-US" dirty="0" smtClean="0"/>
              <a:t>By good guys … we mean killers … right? Really good killers? Really good killers for a really good cause? </a:t>
            </a:r>
            <a:endParaRPr lang="en-US" dirty="0"/>
          </a:p>
        </p:txBody>
      </p:sp>
      <p:sp>
        <p:nvSpPr>
          <p:cNvPr id="15" name="TextBox 14"/>
          <p:cNvSpPr txBox="1"/>
          <p:nvPr/>
        </p:nvSpPr>
        <p:spPr>
          <a:xfrm>
            <a:off x="5427571" y="1560842"/>
            <a:ext cx="3716429" cy="923330"/>
          </a:xfrm>
          <a:prstGeom prst="rect">
            <a:avLst/>
          </a:prstGeom>
          <a:noFill/>
        </p:spPr>
        <p:txBody>
          <a:bodyPr wrap="square" rtlCol="0">
            <a:spAutoFit/>
          </a:bodyPr>
          <a:lstStyle/>
          <a:p>
            <a:r>
              <a:rPr lang="en-US" dirty="0" smtClean="0"/>
              <a:t>Well, actually, some are better at soldiering than others and the Germans were outstanding! </a:t>
            </a:r>
            <a:endParaRPr lang="en-US" dirty="0"/>
          </a:p>
        </p:txBody>
      </p:sp>
      <p:sp>
        <p:nvSpPr>
          <p:cNvPr id="16" name="TextBox 15"/>
          <p:cNvSpPr txBox="1"/>
          <p:nvPr/>
        </p:nvSpPr>
        <p:spPr>
          <a:xfrm>
            <a:off x="354834" y="0"/>
            <a:ext cx="3753781" cy="369332"/>
          </a:xfrm>
          <a:prstGeom prst="rect">
            <a:avLst/>
          </a:prstGeom>
          <a:noFill/>
        </p:spPr>
        <p:txBody>
          <a:bodyPr wrap="square" rtlCol="0">
            <a:spAutoFit/>
          </a:bodyPr>
          <a:lstStyle/>
          <a:p>
            <a:r>
              <a:rPr lang="en-US" b="1" dirty="0" smtClean="0"/>
              <a:t>Military history and its impasses </a:t>
            </a:r>
            <a:endParaRPr lang="en-US" b="1" dirty="0"/>
          </a:p>
        </p:txBody>
      </p:sp>
    </p:spTree>
    <p:extLst>
      <p:ext uri="{BB962C8B-B14F-4D97-AF65-F5344CB8AC3E}">
        <p14:creationId xmlns:p14="http://schemas.microsoft.com/office/powerpoint/2010/main" val="24518294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919"/>
            <a:ext cx="9144000" cy="3515932"/>
          </a:xfrm>
          <a:prstGeom prst="rect">
            <a:avLst/>
          </a:prstGeom>
        </p:spPr>
      </p:pic>
      <p:sp>
        <p:nvSpPr>
          <p:cNvPr id="3" name="TextBox 2"/>
          <p:cNvSpPr txBox="1"/>
          <p:nvPr/>
        </p:nvSpPr>
        <p:spPr>
          <a:xfrm>
            <a:off x="522914" y="3948492"/>
            <a:ext cx="7974446" cy="1477328"/>
          </a:xfrm>
          <a:prstGeom prst="rect">
            <a:avLst/>
          </a:prstGeom>
          <a:noFill/>
        </p:spPr>
        <p:txBody>
          <a:bodyPr wrap="square" rtlCol="0">
            <a:spAutoFit/>
          </a:bodyPr>
          <a:lstStyle/>
          <a:p>
            <a:r>
              <a:rPr lang="en-US" dirty="0" smtClean="0"/>
              <a:t>Do military historians write with crayons? – Question put to John Lynn by University of Illinois colleague. </a:t>
            </a:r>
          </a:p>
          <a:p>
            <a:r>
              <a:rPr lang="en-US" dirty="0" smtClean="0"/>
              <a:t>  </a:t>
            </a:r>
          </a:p>
          <a:p>
            <a:r>
              <a:rPr lang="en-US" dirty="0"/>
              <a:t>https://</a:t>
            </a:r>
            <a:r>
              <a:rPr lang="en-US" dirty="0" err="1"/>
              <a:t>tropicsofmeta.wordpress.com</a:t>
            </a:r>
            <a:r>
              <a:rPr lang="en-US" dirty="0"/>
              <a:t>/2012/09/27/crayons-fraternities-and-military-historians-the-perception-and-state-of-american-military-history/</a:t>
            </a:r>
          </a:p>
        </p:txBody>
      </p:sp>
      <p:sp>
        <p:nvSpPr>
          <p:cNvPr id="4" name="TextBox 3"/>
          <p:cNvSpPr txBox="1"/>
          <p:nvPr/>
        </p:nvSpPr>
        <p:spPr>
          <a:xfrm>
            <a:off x="522914" y="5463167"/>
            <a:ext cx="7769016" cy="1200329"/>
          </a:xfrm>
          <a:prstGeom prst="rect">
            <a:avLst/>
          </a:prstGeom>
          <a:noFill/>
        </p:spPr>
        <p:txBody>
          <a:bodyPr wrap="square" rtlCol="0">
            <a:spAutoFit/>
          </a:bodyPr>
          <a:lstStyle/>
          <a:p>
            <a:r>
              <a:rPr lang="en-US" dirty="0" smtClean="0"/>
              <a:t>In fact, the field has undergone huge development in last fifty years. This course will deploy a wealth of material. The rest of this lecture is a short hand sketched not of that historiography but of the framework underpinning this lecture course and some of the narrative questions it will generate.  </a:t>
            </a:r>
            <a:endParaRPr lang="en-US" dirty="0"/>
          </a:p>
        </p:txBody>
      </p:sp>
    </p:spTree>
    <p:extLst>
      <p:ext uri="{BB962C8B-B14F-4D97-AF65-F5344CB8AC3E}">
        <p14:creationId xmlns:p14="http://schemas.microsoft.com/office/powerpoint/2010/main" val="141906563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8212" y="336131"/>
            <a:ext cx="7600936" cy="5632312"/>
          </a:xfrm>
          <a:prstGeom prst="rect">
            <a:avLst/>
          </a:prstGeom>
          <a:noFill/>
        </p:spPr>
        <p:txBody>
          <a:bodyPr wrap="square" rtlCol="0">
            <a:spAutoFit/>
          </a:bodyPr>
          <a:lstStyle/>
          <a:p>
            <a:r>
              <a:rPr lang="en-US" dirty="0" smtClean="0"/>
              <a:t>Let’s put aside any overhasty claims about the triumph of civilian modernity over military history.</a:t>
            </a:r>
          </a:p>
          <a:p>
            <a:endParaRPr lang="en-US" dirty="0"/>
          </a:p>
          <a:p>
            <a:r>
              <a:rPr lang="en-US" dirty="0" smtClean="0"/>
              <a:t>Let’s grant that violence has been a defining feature of modernity in general and not just the German corner of it. </a:t>
            </a:r>
          </a:p>
          <a:p>
            <a:endParaRPr lang="en-US" dirty="0" smtClean="0"/>
          </a:p>
          <a:p>
            <a:r>
              <a:rPr lang="en-US" dirty="0" smtClean="0"/>
              <a:t>But rather than falling into the timeless verities and false equivalences of realism, lets insist on actually writing a history of violence which distinguishes different types, different motivations and organizations and emphasizes change over time.</a:t>
            </a:r>
          </a:p>
          <a:p>
            <a:endParaRPr lang="en-US" dirty="0" smtClean="0"/>
          </a:p>
          <a:p>
            <a:r>
              <a:rPr lang="en-US" dirty="0" smtClean="0"/>
              <a:t>What is the </a:t>
            </a:r>
            <a:r>
              <a:rPr lang="en-US" dirty="0"/>
              <a:t>purpose of the </a:t>
            </a:r>
            <a:r>
              <a:rPr lang="en-US" dirty="0" smtClean="0"/>
              <a:t>violence?</a:t>
            </a:r>
            <a:endParaRPr lang="en-US" dirty="0"/>
          </a:p>
          <a:p>
            <a:r>
              <a:rPr lang="en-US" dirty="0"/>
              <a:t>How it is </a:t>
            </a:r>
            <a:r>
              <a:rPr lang="en-US" dirty="0" smtClean="0"/>
              <a:t>organized and by whom?</a:t>
            </a:r>
            <a:endParaRPr lang="en-US" dirty="0"/>
          </a:p>
          <a:p>
            <a:r>
              <a:rPr lang="en-US" dirty="0"/>
              <a:t>How it is </a:t>
            </a:r>
            <a:r>
              <a:rPr lang="en-US" dirty="0" smtClean="0"/>
              <a:t>executed</a:t>
            </a:r>
            <a:r>
              <a:rPr lang="en-US" dirty="0"/>
              <a:t>?</a:t>
            </a:r>
          </a:p>
          <a:p>
            <a:r>
              <a:rPr lang="en-US" dirty="0" smtClean="0"/>
              <a:t>What are </a:t>
            </a:r>
            <a:r>
              <a:rPr lang="en-US" dirty="0"/>
              <a:t>its wider </a:t>
            </a:r>
            <a:r>
              <a:rPr lang="en-US" dirty="0" smtClean="0"/>
              <a:t>ramifications?</a:t>
            </a:r>
          </a:p>
          <a:p>
            <a:r>
              <a:rPr lang="en-US" dirty="0" smtClean="0"/>
              <a:t>And how does it change over time. </a:t>
            </a:r>
          </a:p>
          <a:p>
            <a:endParaRPr lang="en-US" dirty="0" smtClean="0"/>
          </a:p>
          <a:p>
            <a:r>
              <a:rPr lang="en-US" dirty="0" smtClean="0"/>
              <a:t>Indeed this should extend to the very terms war and peace – peace under the threat of mutually assured nuclear destruction is not the same as peace after the Battle of Waterloo. </a:t>
            </a:r>
          </a:p>
        </p:txBody>
      </p:sp>
    </p:spTree>
    <p:extLst>
      <p:ext uri="{BB962C8B-B14F-4D97-AF65-F5344CB8AC3E}">
        <p14:creationId xmlns:p14="http://schemas.microsoft.com/office/powerpoint/2010/main" val="44745275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4474" y="1767845"/>
            <a:ext cx="8041561" cy="2031325"/>
          </a:xfrm>
          <a:prstGeom prst="rect">
            <a:avLst/>
          </a:prstGeom>
          <a:noFill/>
        </p:spPr>
        <p:txBody>
          <a:bodyPr wrap="square" rtlCol="0">
            <a:spAutoFit/>
          </a:bodyPr>
          <a:lstStyle/>
          <a:p>
            <a:r>
              <a:rPr lang="en-US" dirty="0" smtClean="0"/>
              <a:t>Transferring the Marxian distinction between forces and relations of production we may argue that the “mode of war-making” has  </a:t>
            </a:r>
          </a:p>
          <a:p>
            <a:endParaRPr lang="en-US" dirty="0"/>
          </a:p>
          <a:p>
            <a:r>
              <a:rPr lang="en-US" dirty="0" smtClean="0"/>
              <a:t>1. a technological/material basis, which undergoes huge change.</a:t>
            </a:r>
          </a:p>
          <a:p>
            <a:endParaRPr lang="en-US" dirty="0"/>
          </a:p>
          <a:p>
            <a:r>
              <a:rPr lang="en-US" dirty="0" smtClean="0"/>
              <a:t>2. A legal, political and cultural structure, which over </a:t>
            </a:r>
            <a:r>
              <a:rPr lang="en-US" dirty="0"/>
              <a:t>the course of this course </a:t>
            </a:r>
            <a:r>
              <a:rPr lang="en-US" dirty="0" smtClean="0"/>
              <a:t>will also undergo a spectacular </a:t>
            </a:r>
            <a:r>
              <a:rPr lang="en-US" dirty="0"/>
              <a:t>evolution. </a:t>
            </a:r>
          </a:p>
        </p:txBody>
      </p:sp>
      <p:sp>
        <p:nvSpPr>
          <p:cNvPr id="3" name="Rectangle 2"/>
          <p:cNvSpPr/>
          <p:nvPr/>
        </p:nvSpPr>
        <p:spPr>
          <a:xfrm>
            <a:off x="474474" y="577854"/>
            <a:ext cx="8303019" cy="646331"/>
          </a:xfrm>
          <a:prstGeom prst="rect">
            <a:avLst/>
          </a:prstGeom>
        </p:spPr>
        <p:txBody>
          <a:bodyPr wrap="square">
            <a:spAutoFit/>
          </a:bodyPr>
          <a:lstStyle/>
          <a:p>
            <a:r>
              <a:rPr lang="en-US" dirty="0"/>
              <a:t>Lets treat </a:t>
            </a:r>
            <a:r>
              <a:rPr lang="en-US" dirty="0" smtClean="0"/>
              <a:t>this area of reality as we do something </a:t>
            </a:r>
            <a:r>
              <a:rPr lang="en-US" dirty="0"/>
              <a:t>like the history of capitalism. </a:t>
            </a:r>
          </a:p>
          <a:p>
            <a:r>
              <a:rPr lang="en-US" dirty="0" smtClean="0"/>
              <a:t>Instead of a “mode of production”, why not think of a “mode </a:t>
            </a:r>
            <a:r>
              <a:rPr lang="en-US" dirty="0"/>
              <a:t>of war-</a:t>
            </a:r>
            <a:r>
              <a:rPr lang="en-US" dirty="0" smtClean="0"/>
              <a:t>making”.</a:t>
            </a:r>
            <a:endParaRPr lang="en-US" dirty="0"/>
          </a:p>
        </p:txBody>
      </p:sp>
    </p:spTree>
    <p:extLst>
      <p:ext uri="{BB962C8B-B14F-4D97-AF65-F5344CB8AC3E}">
        <p14:creationId xmlns:p14="http://schemas.microsoft.com/office/powerpoint/2010/main" val="354614720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04800" y="762000"/>
          <a:ext cx="8382000" cy="3733801"/>
        </p:xfrm>
        <a:graphic>
          <a:graphicData uri="http://schemas.openxmlformats.org/drawingml/2006/table">
            <a:tbl>
              <a:tblPr/>
              <a:tblGrid>
                <a:gridCol w="3662622"/>
                <a:gridCol w="1573126"/>
                <a:gridCol w="1573126"/>
                <a:gridCol w="1573126"/>
              </a:tblGrid>
              <a:tr h="1600201">
                <a:tc>
                  <a:txBody>
                    <a:bodyPr/>
                    <a:lstStyle/>
                    <a:p>
                      <a:pPr algn="l" fontAlgn="b"/>
                      <a:endParaRPr lang="en-US" sz="1200" b="1" i="0" u="none" strike="noStrike" dirty="0">
                        <a:solidFill>
                          <a:srgbClr val="000000"/>
                        </a:solidFill>
                        <a:latin typeface="Calibri"/>
                      </a:endParaRPr>
                    </a:p>
                  </a:txBody>
                  <a:tcPr marL="6550" marR="6550" marT="6550" marB="0" anchor="b">
                    <a:lnL>
                      <a:noFill/>
                    </a:lnL>
                    <a:lnR>
                      <a:noFill/>
                    </a:lnR>
                    <a:lnT>
                      <a:noFill/>
                    </a:lnT>
                    <a:lnB>
                      <a:noFill/>
                    </a:lnB>
                  </a:tcPr>
                </a:tc>
                <a:tc>
                  <a:txBody>
                    <a:bodyPr/>
                    <a:lstStyle/>
                    <a:p>
                      <a:pPr algn="l" fontAlgn="b"/>
                      <a:r>
                        <a:rPr lang="en-US" sz="1200" b="1" i="0" u="none" strike="noStrike">
                          <a:solidFill>
                            <a:srgbClr val="000000"/>
                          </a:solidFill>
                          <a:latin typeface="Calibri"/>
                        </a:rPr>
                        <a:t>Average size of armies involved in battles</a:t>
                      </a:r>
                    </a:p>
                  </a:txBody>
                  <a:tcPr marL="6550" marR="6550" marT="6550" marB="0" anchor="b">
                    <a:lnL>
                      <a:noFill/>
                    </a:lnL>
                    <a:lnR>
                      <a:noFill/>
                    </a:lnR>
                    <a:lnT>
                      <a:noFill/>
                    </a:lnT>
                    <a:lnB>
                      <a:noFill/>
                    </a:lnB>
                  </a:tcPr>
                </a:tc>
                <a:tc>
                  <a:txBody>
                    <a:bodyPr/>
                    <a:lstStyle/>
                    <a:p>
                      <a:pPr algn="l" fontAlgn="b"/>
                      <a:r>
                        <a:rPr lang="en-US" sz="1200" b="1" i="0" u="none" strike="noStrike" dirty="0">
                          <a:solidFill>
                            <a:srgbClr val="000000"/>
                          </a:solidFill>
                          <a:latin typeface="Calibri"/>
                        </a:rPr>
                        <a:t>Number of cannon per combatant</a:t>
                      </a:r>
                    </a:p>
                  </a:txBody>
                  <a:tcPr marL="6550" marR="6550" marT="6550" marB="0" anchor="b">
                    <a:lnL>
                      <a:noFill/>
                    </a:lnL>
                    <a:lnR>
                      <a:noFill/>
                    </a:lnR>
                    <a:lnT>
                      <a:noFill/>
                    </a:lnT>
                    <a:lnB>
                      <a:noFill/>
                    </a:lnB>
                  </a:tcPr>
                </a:tc>
                <a:tc>
                  <a:txBody>
                    <a:bodyPr/>
                    <a:lstStyle/>
                    <a:p>
                      <a:pPr algn="l" fontAlgn="b"/>
                      <a:r>
                        <a:rPr lang="en-US" sz="1200" b="1" i="0" u="none" strike="noStrike">
                          <a:solidFill>
                            <a:srgbClr val="000000"/>
                          </a:solidFill>
                          <a:latin typeface="Calibri"/>
                        </a:rPr>
                        <a:t>Number of battles with more than 100000 combatants total</a:t>
                      </a:r>
                    </a:p>
                  </a:txBody>
                  <a:tcPr marL="6550" marR="6550" marT="6550" marB="0" anchor="b">
                    <a:lnL>
                      <a:noFill/>
                    </a:lnL>
                    <a:lnR>
                      <a:noFill/>
                    </a:lnR>
                    <a:lnT>
                      <a:noFill/>
                    </a:lnT>
                    <a:lnB>
                      <a:noFill/>
                    </a:lnB>
                  </a:tcPr>
                </a:tc>
              </a:tr>
              <a:tr h="266700">
                <a:tc>
                  <a:txBody>
                    <a:bodyPr/>
                    <a:lstStyle/>
                    <a:p>
                      <a:pPr algn="l" fontAlgn="b"/>
                      <a:r>
                        <a:rPr lang="en-US" sz="1200" b="1" i="0" u="none" strike="noStrike">
                          <a:solidFill>
                            <a:srgbClr val="000000"/>
                          </a:solidFill>
                          <a:latin typeface="Calibri"/>
                        </a:rPr>
                        <a:t>Thirty Years War 1618-1648</a:t>
                      </a:r>
                    </a:p>
                  </a:txBody>
                  <a:tcPr marL="6550" marR="6550" marT="6550" marB="0" anchor="b">
                    <a:lnL>
                      <a:noFill/>
                    </a:lnL>
                    <a:lnR>
                      <a:noFill/>
                    </a:lnR>
                    <a:lnT>
                      <a:noFill/>
                    </a:lnT>
                    <a:lnB>
                      <a:noFill/>
                    </a:lnB>
                  </a:tcPr>
                </a:tc>
                <a:tc>
                  <a:txBody>
                    <a:bodyPr/>
                    <a:lstStyle/>
                    <a:p>
                      <a:pPr algn="r" fontAlgn="b"/>
                      <a:r>
                        <a:rPr lang="en-US" sz="1200" b="1" i="0" u="none" strike="noStrike">
                          <a:solidFill>
                            <a:srgbClr val="000000"/>
                          </a:solidFill>
                          <a:latin typeface="Calibri"/>
                        </a:rPr>
                        <a:t>19000</a:t>
                      </a:r>
                    </a:p>
                  </a:txBody>
                  <a:tcPr marL="6550" marR="6550" marT="6550" marB="0" anchor="b">
                    <a:lnL>
                      <a:noFill/>
                    </a:lnL>
                    <a:lnR>
                      <a:noFill/>
                    </a:lnR>
                    <a:lnT>
                      <a:noFill/>
                    </a:lnT>
                    <a:lnB>
                      <a:noFill/>
                    </a:lnB>
                  </a:tcPr>
                </a:tc>
                <a:tc>
                  <a:txBody>
                    <a:bodyPr/>
                    <a:lstStyle/>
                    <a:p>
                      <a:pPr algn="r" fontAlgn="b"/>
                      <a:r>
                        <a:rPr lang="en-US" sz="1200" b="1" i="0" u="none" strike="noStrike">
                          <a:solidFill>
                            <a:srgbClr val="000000"/>
                          </a:solidFill>
                          <a:latin typeface="Calibri"/>
                        </a:rPr>
                        <a:t>1.5</a:t>
                      </a:r>
                    </a:p>
                  </a:txBody>
                  <a:tcPr marL="6550" marR="6550" marT="6550" marB="0" anchor="b">
                    <a:lnL>
                      <a:noFill/>
                    </a:lnL>
                    <a:lnR>
                      <a:noFill/>
                    </a:lnR>
                    <a:lnT>
                      <a:noFill/>
                    </a:lnT>
                    <a:lnB>
                      <a:noFill/>
                    </a:lnB>
                  </a:tcPr>
                </a:tc>
                <a:tc>
                  <a:txBody>
                    <a:bodyPr/>
                    <a:lstStyle/>
                    <a:p>
                      <a:pPr algn="r" fontAlgn="b"/>
                      <a:r>
                        <a:rPr lang="en-US" sz="1200" b="1" i="0" u="none" strike="noStrike">
                          <a:solidFill>
                            <a:srgbClr val="000000"/>
                          </a:solidFill>
                          <a:latin typeface="Calibri"/>
                        </a:rPr>
                        <a:t>1</a:t>
                      </a:r>
                    </a:p>
                  </a:txBody>
                  <a:tcPr marL="6550" marR="6550" marT="6550" marB="0" anchor="b">
                    <a:lnL>
                      <a:noFill/>
                    </a:lnL>
                    <a:lnR>
                      <a:noFill/>
                    </a:lnR>
                    <a:lnT>
                      <a:noFill/>
                    </a:lnT>
                    <a:lnB>
                      <a:noFill/>
                    </a:lnB>
                  </a:tcPr>
                </a:tc>
              </a:tr>
              <a:tr h="266700">
                <a:tc>
                  <a:txBody>
                    <a:bodyPr/>
                    <a:lstStyle/>
                    <a:p>
                      <a:pPr algn="l" fontAlgn="b"/>
                      <a:r>
                        <a:rPr lang="en-US" sz="1200" b="1" i="0" u="none" strike="noStrike">
                          <a:solidFill>
                            <a:srgbClr val="000000"/>
                          </a:solidFill>
                          <a:latin typeface="Calibri"/>
                        </a:rPr>
                        <a:t>Wars of Louis XIV 1701-1714</a:t>
                      </a:r>
                    </a:p>
                  </a:txBody>
                  <a:tcPr marL="6550" marR="6550" marT="6550" marB="0" anchor="b">
                    <a:lnL>
                      <a:noFill/>
                    </a:lnL>
                    <a:lnR>
                      <a:noFill/>
                    </a:lnR>
                    <a:lnT>
                      <a:noFill/>
                    </a:lnT>
                    <a:lnB>
                      <a:noFill/>
                    </a:lnB>
                  </a:tcPr>
                </a:tc>
                <a:tc>
                  <a:txBody>
                    <a:bodyPr/>
                    <a:lstStyle/>
                    <a:p>
                      <a:pPr algn="r" fontAlgn="b"/>
                      <a:r>
                        <a:rPr lang="en-US" sz="1200" b="1" i="0" u="none" strike="noStrike">
                          <a:solidFill>
                            <a:srgbClr val="000000"/>
                          </a:solidFill>
                          <a:latin typeface="Calibri"/>
                        </a:rPr>
                        <a:t>40000</a:t>
                      </a:r>
                    </a:p>
                  </a:txBody>
                  <a:tcPr marL="6550" marR="6550" marT="6550" marB="0" anchor="b">
                    <a:lnL>
                      <a:noFill/>
                    </a:lnL>
                    <a:lnR>
                      <a:noFill/>
                    </a:lnR>
                    <a:lnT>
                      <a:noFill/>
                    </a:lnT>
                    <a:lnB>
                      <a:noFill/>
                    </a:lnB>
                  </a:tcPr>
                </a:tc>
                <a:tc>
                  <a:txBody>
                    <a:bodyPr/>
                    <a:lstStyle/>
                    <a:p>
                      <a:pPr algn="r" fontAlgn="b"/>
                      <a:r>
                        <a:rPr lang="en-US" sz="1200" b="1" i="0" u="none" strike="noStrike">
                          <a:solidFill>
                            <a:srgbClr val="000000"/>
                          </a:solidFill>
                          <a:latin typeface="Calibri"/>
                        </a:rPr>
                        <a:t>1.75</a:t>
                      </a:r>
                    </a:p>
                  </a:txBody>
                  <a:tcPr marL="6550" marR="6550" marT="6550" marB="0" anchor="b">
                    <a:lnL>
                      <a:noFill/>
                    </a:lnL>
                    <a:lnR>
                      <a:noFill/>
                    </a:lnR>
                    <a:lnT>
                      <a:noFill/>
                    </a:lnT>
                    <a:lnB>
                      <a:noFill/>
                    </a:lnB>
                  </a:tcPr>
                </a:tc>
                <a:tc>
                  <a:txBody>
                    <a:bodyPr/>
                    <a:lstStyle/>
                    <a:p>
                      <a:pPr algn="r" fontAlgn="b"/>
                      <a:r>
                        <a:rPr lang="en-US" sz="1200" b="1" i="0" u="none" strike="noStrike">
                          <a:solidFill>
                            <a:srgbClr val="000000"/>
                          </a:solidFill>
                          <a:latin typeface="Calibri"/>
                        </a:rPr>
                        <a:t>7</a:t>
                      </a:r>
                    </a:p>
                  </a:txBody>
                  <a:tcPr marL="6550" marR="6550" marT="6550" marB="0" anchor="b">
                    <a:lnL>
                      <a:noFill/>
                    </a:lnL>
                    <a:lnR>
                      <a:noFill/>
                    </a:lnR>
                    <a:lnT>
                      <a:noFill/>
                    </a:lnT>
                    <a:lnB>
                      <a:noFill/>
                    </a:lnB>
                  </a:tcPr>
                </a:tc>
              </a:tr>
              <a:tr h="266700">
                <a:tc>
                  <a:txBody>
                    <a:bodyPr/>
                    <a:lstStyle/>
                    <a:p>
                      <a:pPr algn="l" fontAlgn="b"/>
                      <a:r>
                        <a:rPr lang="en-US" sz="1200" b="1" i="0" u="none" strike="noStrike">
                          <a:solidFill>
                            <a:srgbClr val="000000"/>
                          </a:solidFill>
                          <a:latin typeface="Calibri"/>
                        </a:rPr>
                        <a:t>Wars of Frederick the Great 1756-1763</a:t>
                      </a:r>
                    </a:p>
                  </a:txBody>
                  <a:tcPr marL="6550" marR="6550" marT="6550" marB="0" anchor="b">
                    <a:lnL>
                      <a:noFill/>
                    </a:lnL>
                    <a:lnR>
                      <a:noFill/>
                    </a:lnR>
                    <a:lnT>
                      <a:noFill/>
                    </a:lnT>
                    <a:lnB>
                      <a:noFill/>
                    </a:lnB>
                  </a:tcPr>
                </a:tc>
                <a:tc>
                  <a:txBody>
                    <a:bodyPr/>
                    <a:lstStyle/>
                    <a:p>
                      <a:pPr algn="r" fontAlgn="b"/>
                      <a:r>
                        <a:rPr lang="en-US" sz="1200" b="1" i="0" u="none" strike="noStrike">
                          <a:solidFill>
                            <a:srgbClr val="000000"/>
                          </a:solidFill>
                          <a:latin typeface="Calibri"/>
                        </a:rPr>
                        <a:t>47000</a:t>
                      </a:r>
                    </a:p>
                  </a:txBody>
                  <a:tcPr marL="6550" marR="6550" marT="6550" marB="0" anchor="b">
                    <a:lnL>
                      <a:noFill/>
                    </a:lnL>
                    <a:lnR>
                      <a:noFill/>
                    </a:lnR>
                    <a:lnT>
                      <a:noFill/>
                    </a:lnT>
                    <a:lnB>
                      <a:noFill/>
                    </a:lnB>
                  </a:tcPr>
                </a:tc>
                <a:tc>
                  <a:txBody>
                    <a:bodyPr/>
                    <a:lstStyle/>
                    <a:p>
                      <a:pPr algn="r" fontAlgn="b"/>
                      <a:r>
                        <a:rPr lang="en-US" sz="1200" b="1" i="0" u="none" strike="noStrike">
                          <a:solidFill>
                            <a:srgbClr val="000000"/>
                          </a:solidFill>
                          <a:latin typeface="Calibri"/>
                        </a:rPr>
                        <a:t>3.33</a:t>
                      </a:r>
                    </a:p>
                  </a:txBody>
                  <a:tcPr marL="6550" marR="6550" marT="6550" marB="0" anchor="b">
                    <a:lnL>
                      <a:noFill/>
                    </a:lnL>
                    <a:lnR>
                      <a:noFill/>
                    </a:lnR>
                    <a:lnT>
                      <a:noFill/>
                    </a:lnT>
                    <a:lnB>
                      <a:noFill/>
                    </a:lnB>
                  </a:tcPr>
                </a:tc>
                <a:tc>
                  <a:txBody>
                    <a:bodyPr/>
                    <a:lstStyle/>
                    <a:p>
                      <a:pPr algn="r" fontAlgn="b"/>
                      <a:r>
                        <a:rPr lang="en-US" sz="1200" b="1" i="0" u="none" strike="noStrike">
                          <a:solidFill>
                            <a:srgbClr val="000000"/>
                          </a:solidFill>
                          <a:latin typeface="Calibri"/>
                        </a:rPr>
                        <a:t>12</a:t>
                      </a:r>
                    </a:p>
                  </a:txBody>
                  <a:tcPr marL="6550" marR="6550" marT="6550" marB="0" anchor="b">
                    <a:lnL>
                      <a:noFill/>
                    </a:lnL>
                    <a:lnR>
                      <a:noFill/>
                    </a:lnR>
                    <a:lnT>
                      <a:noFill/>
                    </a:lnT>
                    <a:lnB>
                      <a:noFill/>
                    </a:lnB>
                  </a:tcPr>
                </a:tc>
              </a:tr>
              <a:tr h="266700">
                <a:tc>
                  <a:txBody>
                    <a:bodyPr/>
                    <a:lstStyle/>
                    <a:p>
                      <a:pPr algn="l" fontAlgn="b"/>
                      <a:r>
                        <a:rPr lang="en-US" sz="1200" b="1" i="0" u="none" strike="noStrike">
                          <a:solidFill>
                            <a:srgbClr val="000000"/>
                          </a:solidFill>
                          <a:latin typeface="Calibri"/>
                        </a:rPr>
                        <a:t>Wars of French revolution</a:t>
                      </a:r>
                    </a:p>
                  </a:txBody>
                  <a:tcPr marL="6550" marR="6550" marT="6550" marB="0" anchor="b">
                    <a:lnL>
                      <a:noFill/>
                    </a:lnL>
                    <a:lnR>
                      <a:noFill/>
                    </a:lnR>
                    <a:lnT>
                      <a:noFill/>
                    </a:lnT>
                    <a:lnB>
                      <a:noFill/>
                    </a:lnB>
                  </a:tcPr>
                </a:tc>
                <a:tc>
                  <a:txBody>
                    <a:bodyPr/>
                    <a:lstStyle/>
                    <a:p>
                      <a:pPr algn="r" fontAlgn="b"/>
                      <a:r>
                        <a:rPr lang="en-US" sz="1200" b="1" i="0" u="none" strike="noStrike">
                          <a:solidFill>
                            <a:srgbClr val="000000"/>
                          </a:solidFill>
                          <a:latin typeface="Calibri"/>
                        </a:rPr>
                        <a:t>45000</a:t>
                      </a:r>
                    </a:p>
                  </a:txBody>
                  <a:tcPr marL="6550" marR="6550" marT="6550" marB="0" anchor="b">
                    <a:lnL>
                      <a:noFill/>
                    </a:lnL>
                    <a:lnR>
                      <a:noFill/>
                    </a:lnR>
                    <a:lnT>
                      <a:noFill/>
                    </a:lnT>
                    <a:lnB>
                      <a:noFill/>
                    </a:lnB>
                  </a:tcPr>
                </a:tc>
                <a:tc>
                  <a:txBody>
                    <a:bodyPr/>
                    <a:lstStyle/>
                    <a:p>
                      <a:pPr algn="l" fontAlgn="b"/>
                      <a:endParaRPr lang="en-US" sz="1200" b="1" i="0" u="none" strike="noStrike">
                        <a:solidFill>
                          <a:srgbClr val="000000"/>
                        </a:solidFill>
                        <a:latin typeface="Calibri"/>
                      </a:endParaRPr>
                    </a:p>
                  </a:txBody>
                  <a:tcPr marL="6550" marR="6550" marT="6550" marB="0" anchor="b">
                    <a:lnL>
                      <a:noFill/>
                    </a:lnL>
                    <a:lnR>
                      <a:noFill/>
                    </a:lnR>
                    <a:lnT>
                      <a:noFill/>
                    </a:lnT>
                    <a:lnB>
                      <a:noFill/>
                    </a:lnB>
                  </a:tcPr>
                </a:tc>
                <a:tc>
                  <a:txBody>
                    <a:bodyPr/>
                    <a:lstStyle/>
                    <a:p>
                      <a:pPr algn="r" fontAlgn="b"/>
                      <a:r>
                        <a:rPr lang="en-US" sz="1200" b="1" i="0" u="none" strike="noStrike">
                          <a:solidFill>
                            <a:srgbClr val="000000"/>
                          </a:solidFill>
                          <a:latin typeface="Calibri"/>
                        </a:rPr>
                        <a:t>12</a:t>
                      </a:r>
                    </a:p>
                  </a:txBody>
                  <a:tcPr marL="6550" marR="6550" marT="6550" marB="0" anchor="b">
                    <a:lnL>
                      <a:noFill/>
                    </a:lnL>
                    <a:lnR>
                      <a:noFill/>
                    </a:lnR>
                    <a:lnT>
                      <a:noFill/>
                    </a:lnT>
                    <a:lnB>
                      <a:noFill/>
                    </a:lnB>
                  </a:tcPr>
                </a:tc>
              </a:tr>
              <a:tr h="266700">
                <a:tc>
                  <a:txBody>
                    <a:bodyPr/>
                    <a:lstStyle/>
                    <a:p>
                      <a:pPr algn="l" fontAlgn="b"/>
                      <a:r>
                        <a:rPr lang="en-US" sz="1200" b="1" i="0" u="none" strike="noStrike">
                          <a:solidFill>
                            <a:srgbClr val="000000"/>
                          </a:solidFill>
                          <a:latin typeface="Calibri"/>
                        </a:rPr>
                        <a:t>Wars of Napoleon</a:t>
                      </a:r>
                    </a:p>
                  </a:txBody>
                  <a:tcPr marL="6550" marR="6550" marT="6550" marB="0" anchor="b">
                    <a:lnL>
                      <a:noFill/>
                    </a:lnL>
                    <a:lnR>
                      <a:noFill/>
                    </a:lnR>
                    <a:lnT>
                      <a:noFill/>
                    </a:lnT>
                    <a:lnB>
                      <a:noFill/>
                    </a:lnB>
                  </a:tcPr>
                </a:tc>
                <a:tc>
                  <a:txBody>
                    <a:bodyPr/>
                    <a:lstStyle/>
                    <a:p>
                      <a:pPr algn="r" fontAlgn="b"/>
                      <a:r>
                        <a:rPr lang="en-US" sz="1200" b="1" i="0" u="none" strike="noStrike">
                          <a:solidFill>
                            <a:srgbClr val="000000"/>
                          </a:solidFill>
                          <a:latin typeface="Calibri"/>
                        </a:rPr>
                        <a:t>84000</a:t>
                      </a:r>
                    </a:p>
                  </a:txBody>
                  <a:tcPr marL="6550" marR="6550" marT="6550" marB="0" anchor="b">
                    <a:lnL>
                      <a:noFill/>
                    </a:lnL>
                    <a:lnR>
                      <a:noFill/>
                    </a:lnR>
                    <a:lnT>
                      <a:noFill/>
                    </a:lnT>
                    <a:lnB>
                      <a:noFill/>
                    </a:lnB>
                  </a:tcPr>
                </a:tc>
                <a:tc>
                  <a:txBody>
                    <a:bodyPr/>
                    <a:lstStyle/>
                    <a:p>
                      <a:pPr algn="r" fontAlgn="b"/>
                      <a:r>
                        <a:rPr lang="en-US" sz="1200" b="1" i="0" u="none" strike="noStrike">
                          <a:solidFill>
                            <a:srgbClr val="000000"/>
                          </a:solidFill>
                          <a:latin typeface="Calibri"/>
                        </a:rPr>
                        <a:t>3.5</a:t>
                      </a:r>
                    </a:p>
                  </a:txBody>
                  <a:tcPr marL="6550" marR="6550" marT="6550" marB="0" anchor="b">
                    <a:lnL>
                      <a:noFill/>
                    </a:lnL>
                    <a:lnR>
                      <a:noFill/>
                    </a:lnR>
                    <a:lnT>
                      <a:noFill/>
                    </a:lnT>
                    <a:lnB>
                      <a:noFill/>
                    </a:lnB>
                  </a:tcPr>
                </a:tc>
                <a:tc>
                  <a:txBody>
                    <a:bodyPr/>
                    <a:lstStyle/>
                    <a:p>
                      <a:pPr algn="r" fontAlgn="b"/>
                      <a:r>
                        <a:rPr lang="en-US" sz="1200" b="1" i="0" u="none" strike="noStrike">
                          <a:solidFill>
                            <a:srgbClr val="000000"/>
                          </a:solidFill>
                          <a:latin typeface="Calibri"/>
                        </a:rPr>
                        <a:t>37</a:t>
                      </a:r>
                    </a:p>
                  </a:txBody>
                  <a:tcPr marL="6550" marR="6550" marT="6550" marB="0" anchor="b">
                    <a:lnL>
                      <a:noFill/>
                    </a:lnL>
                    <a:lnR>
                      <a:noFill/>
                    </a:lnR>
                    <a:lnT>
                      <a:noFill/>
                    </a:lnT>
                    <a:lnB>
                      <a:noFill/>
                    </a:lnB>
                  </a:tcPr>
                </a:tc>
              </a:tr>
              <a:tr h="266700">
                <a:tc>
                  <a:txBody>
                    <a:bodyPr/>
                    <a:lstStyle/>
                    <a:p>
                      <a:pPr algn="l" fontAlgn="b"/>
                      <a:r>
                        <a:rPr lang="en-US" sz="1200" b="1" i="0" u="none" strike="noStrike">
                          <a:solidFill>
                            <a:srgbClr val="000000"/>
                          </a:solidFill>
                          <a:latin typeface="Calibri"/>
                        </a:rPr>
                        <a:t>American civil war</a:t>
                      </a:r>
                    </a:p>
                  </a:txBody>
                  <a:tcPr marL="6550" marR="6550" marT="6550" marB="0" anchor="b">
                    <a:lnL>
                      <a:noFill/>
                    </a:lnL>
                    <a:lnR>
                      <a:noFill/>
                    </a:lnR>
                    <a:lnT>
                      <a:noFill/>
                    </a:lnT>
                    <a:lnB>
                      <a:noFill/>
                    </a:lnB>
                  </a:tcPr>
                </a:tc>
                <a:tc>
                  <a:txBody>
                    <a:bodyPr/>
                    <a:lstStyle/>
                    <a:p>
                      <a:pPr algn="r" fontAlgn="b"/>
                      <a:r>
                        <a:rPr lang="en-US" sz="1200" b="1" i="0" u="none" strike="noStrike">
                          <a:solidFill>
                            <a:srgbClr val="000000"/>
                          </a:solidFill>
                          <a:latin typeface="Calibri"/>
                        </a:rPr>
                        <a:t>54000</a:t>
                      </a:r>
                    </a:p>
                  </a:txBody>
                  <a:tcPr marL="6550" marR="6550" marT="6550" marB="0" anchor="b">
                    <a:lnL>
                      <a:noFill/>
                    </a:lnL>
                    <a:lnR>
                      <a:noFill/>
                    </a:lnR>
                    <a:lnT>
                      <a:noFill/>
                    </a:lnT>
                    <a:lnB>
                      <a:noFill/>
                    </a:lnB>
                  </a:tcPr>
                </a:tc>
                <a:tc>
                  <a:txBody>
                    <a:bodyPr/>
                    <a:lstStyle/>
                    <a:p>
                      <a:pPr algn="r" fontAlgn="b"/>
                      <a:r>
                        <a:rPr lang="en-US" sz="1200" b="1" i="0" u="none" strike="noStrike">
                          <a:solidFill>
                            <a:srgbClr val="000000"/>
                          </a:solidFill>
                          <a:latin typeface="Calibri"/>
                        </a:rPr>
                        <a:t>3</a:t>
                      </a:r>
                    </a:p>
                  </a:txBody>
                  <a:tcPr marL="6550" marR="6550" marT="6550" marB="0" anchor="b">
                    <a:lnL>
                      <a:noFill/>
                    </a:lnL>
                    <a:lnR>
                      <a:noFill/>
                    </a:lnR>
                    <a:lnT>
                      <a:noFill/>
                    </a:lnT>
                    <a:lnB>
                      <a:noFill/>
                    </a:lnB>
                  </a:tcPr>
                </a:tc>
                <a:tc>
                  <a:txBody>
                    <a:bodyPr/>
                    <a:lstStyle/>
                    <a:p>
                      <a:pPr algn="r" fontAlgn="b"/>
                      <a:r>
                        <a:rPr lang="en-US" sz="1200" b="1" i="0" u="none" strike="noStrike">
                          <a:solidFill>
                            <a:srgbClr val="000000"/>
                          </a:solidFill>
                          <a:latin typeface="Calibri"/>
                        </a:rPr>
                        <a:t>18</a:t>
                      </a:r>
                    </a:p>
                  </a:txBody>
                  <a:tcPr marL="6550" marR="6550" marT="6550" marB="0" anchor="b">
                    <a:lnL>
                      <a:noFill/>
                    </a:lnL>
                    <a:lnR>
                      <a:noFill/>
                    </a:lnR>
                    <a:lnT>
                      <a:noFill/>
                    </a:lnT>
                    <a:lnB>
                      <a:noFill/>
                    </a:lnB>
                  </a:tcPr>
                </a:tc>
              </a:tr>
              <a:tr h="266700">
                <a:tc>
                  <a:txBody>
                    <a:bodyPr/>
                    <a:lstStyle/>
                    <a:p>
                      <a:pPr algn="l" fontAlgn="b"/>
                      <a:r>
                        <a:rPr lang="en-US" sz="1200" b="1" i="0" u="none" strike="noStrike">
                          <a:solidFill>
                            <a:srgbClr val="000000"/>
                          </a:solidFill>
                          <a:latin typeface="Calibri"/>
                        </a:rPr>
                        <a:t>War of 1870</a:t>
                      </a:r>
                    </a:p>
                  </a:txBody>
                  <a:tcPr marL="6550" marR="6550" marT="6550" marB="0" anchor="b">
                    <a:lnL>
                      <a:noFill/>
                    </a:lnL>
                    <a:lnR>
                      <a:noFill/>
                    </a:lnR>
                    <a:lnT>
                      <a:noFill/>
                    </a:lnT>
                    <a:lnB>
                      <a:noFill/>
                    </a:lnB>
                  </a:tcPr>
                </a:tc>
                <a:tc>
                  <a:txBody>
                    <a:bodyPr/>
                    <a:lstStyle/>
                    <a:p>
                      <a:pPr algn="r" fontAlgn="b"/>
                      <a:r>
                        <a:rPr lang="en-US" sz="1200" b="1" i="0" u="none" strike="noStrike">
                          <a:solidFill>
                            <a:srgbClr val="000000"/>
                          </a:solidFill>
                          <a:latin typeface="Calibri"/>
                        </a:rPr>
                        <a:t>70000</a:t>
                      </a:r>
                    </a:p>
                  </a:txBody>
                  <a:tcPr marL="6550" marR="6550" marT="6550" marB="0" anchor="b">
                    <a:lnL>
                      <a:noFill/>
                    </a:lnL>
                    <a:lnR>
                      <a:noFill/>
                    </a:lnR>
                    <a:lnT>
                      <a:noFill/>
                    </a:lnT>
                    <a:lnB>
                      <a:noFill/>
                    </a:lnB>
                  </a:tcPr>
                </a:tc>
                <a:tc>
                  <a:txBody>
                    <a:bodyPr/>
                    <a:lstStyle/>
                    <a:p>
                      <a:pPr algn="r" fontAlgn="b"/>
                      <a:r>
                        <a:rPr lang="en-US" sz="1200" b="1" i="0" u="none" strike="noStrike">
                          <a:solidFill>
                            <a:srgbClr val="000000"/>
                          </a:solidFill>
                          <a:latin typeface="Calibri"/>
                        </a:rPr>
                        <a:t>3.3</a:t>
                      </a:r>
                    </a:p>
                  </a:txBody>
                  <a:tcPr marL="6550" marR="6550" marT="6550" marB="0" anchor="b">
                    <a:lnL>
                      <a:noFill/>
                    </a:lnL>
                    <a:lnR>
                      <a:noFill/>
                    </a:lnR>
                    <a:lnT>
                      <a:noFill/>
                    </a:lnT>
                    <a:lnB>
                      <a:noFill/>
                    </a:lnB>
                  </a:tcPr>
                </a:tc>
                <a:tc>
                  <a:txBody>
                    <a:bodyPr/>
                    <a:lstStyle/>
                    <a:p>
                      <a:pPr algn="r" fontAlgn="b"/>
                      <a:r>
                        <a:rPr lang="en-US" sz="1200" b="1" i="0" u="none" strike="noStrike">
                          <a:solidFill>
                            <a:srgbClr val="000000"/>
                          </a:solidFill>
                          <a:latin typeface="Calibri"/>
                        </a:rPr>
                        <a:t>12</a:t>
                      </a:r>
                    </a:p>
                  </a:txBody>
                  <a:tcPr marL="6550" marR="6550" marT="6550" marB="0" anchor="b">
                    <a:lnL>
                      <a:noFill/>
                    </a:lnL>
                    <a:lnR>
                      <a:noFill/>
                    </a:lnR>
                    <a:lnT>
                      <a:noFill/>
                    </a:lnT>
                    <a:lnB>
                      <a:noFill/>
                    </a:lnB>
                  </a:tcPr>
                </a:tc>
              </a:tr>
              <a:tr h="266700">
                <a:tc>
                  <a:txBody>
                    <a:bodyPr/>
                    <a:lstStyle/>
                    <a:p>
                      <a:pPr algn="l" fontAlgn="b"/>
                      <a:r>
                        <a:rPr lang="en-US" sz="1200" b="1" i="0" u="none" strike="noStrike">
                          <a:solidFill>
                            <a:srgbClr val="000000"/>
                          </a:solidFill>
                          <a:latin typeface="Calibri"/>
                        </a:rPr>
                        <a:t>Russo-Japanese war</a:t>
                      </a:r>
                    </a:p>
                  </a:txBody>
                  <a:tcPr marL="6550" marR="6550" marT="6550" marB="0" anchor="b">
                    <a:lnL>
                      <a:noFill/>
                    </a:lnL>
                    <a:lnR>
                      <a:noFill/>
                    </a:lnR>
                    <a:lnT>
                      <a:noFill/>
                    </a:lnT>
                    <a:lnB>
                      <a:noFill/>
                    </a:lnB>
                  </a:tcPr>
                </a:tc>
                <a:tc>
                  <a:txBody>
                    <a:bodyPr/>
                    <a:lstStyle/>
                    <a:p>
                      <a:pPr algn="r" fontAlgn="b"/>
                      <a:r>
                        <a:rPr lang="en-US" sz="1200" b="1" i="0" u="none" strike="noStrike">
                          <a:solidFill>
                            <a:srgbClr val="000000"/>
                          </a:solidFill>
                          <a:latin typeface="Calibri"/>
                        </a:rPr>
                        <a:t>110000</a:t>
                      </a:r>
                    </a:p>
                  </a:txBody>
                  <a:tcPr marL="6550" marR="6550" marT="6550" marB="0" anchor="b">
                    <a:lnL>
                      <a:noFill/>
                    </a:lnL>
                    <a:lnR>
                      <a:noFill/>
                    </a:lnR>
                    <a:lnT>
                      <a:noFill/>
                    </a:lnT>
                    <a:lnB>
                      <a:noFill/>
                    </a:lnB>
                  </a:tcPr>
                </a:tc>
                <a:tc>
                  <a:txBody>
                    <a:bodyPr/>
                    <a:lstStyle/>
                    <a:p>
                      <a:pPr algn="r" fontAlgn="b"/>
                      <a:r>
                        <a:rPr lang="en-US" sz="1200" b="1" i="0" u="none" strike="noStrike">
                          <a:solidFill>
                            <a:srgbClr val="000000"/>
                          </a:solidFill>
                          <a:latin typeface="Calibri"/>
                        </a:rPr>
                        <a:t>3.75</a:t>
                      </a:r>
                    </a:p>
                  </a:txBody>
                  <a:tcPr marL="6550" marR="6550" marT="6550" marB="0" anchor="b">
                    <a:lnL>
                      <a:noFill/>
                    </a:lnL>
                    <a:lnR>
                      <a:noFill/>
                    </a:lnR>
                    <a:lnT>
                      <a:noFill/>
                    </a:lnT>
                    <a:lnB>
                      <a:noFill/>
                    </a:lnB>
                  </a:tcPr>
                </a:tc>
                <a:tc>
                  <a:txBody>
                    <a:bodyPr/>
                    <a:lstStyle/>
                    <a:p>
                      <a:pPr algn="r" fontAlgn="b"/>
                      <a:r>
                        <a:rPr lang="en-US" sz="1200" b="1" i="0" u="none" strike="noStrike" dirty="0">
                          <a:solidFill>
                            <a:srgbClr val="000000"/>
                          </a:solidFill>
                          <a:latin typeface="Calibri"/>
                        </a:rPr>
                        <a:t>3</a:t>
                      </a:r>
                    </a:p>
                  </a:txBody>
                  <a:tcPr marL="6550" marR="6550" marT="6550" marB="0" anchor="b">
                    <a:lnL>
                      <a:noFill/>
                    </a:lnL>
                    <a:lnR>
                      <a:noFill/>
                    </a:lnR>
                    <a:lnT>
                      <a:noFill/>
                    </a:lnT>
                    <a:lnB>
                      <a:noFill/>
                    </a:lnB>
                  </a:tcPr>
                </a:tc>
              </a:tr>
            </a:tbl>
          </a:graphicData>
        </a:graphic>
      </p:graphicFrame>
      <p:sp>
        <p:nvSpPr>
          <p:cNvPr id="17447" name="TextBox 3"/>
          <p:cNvSpPr txBox="1">
            <a:spLocks noChangeArrowheads="1"/>
          </p:cNvSpPr>
          <p:nvPr/>
        </p:nvSpPr>
        <p:spPr bwMode="auto">
          <a:xfrm>
            <a:off x="304800" y="457200"/>
            <a:ext cx="525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b="1">
                <a:latin typeface="Calibri" charset="0"/>
              </a:rPr>
              <a:t>Mounting Intensity of Battle</a:t>
            </a:r>
          </a:p>
        </p:txBody>
      </p:sp>
    </p:spTree>
    <p:extLst>
      <p:ext uri="{BB962C8B-B14F-4D97-AF65-F5344CB8AC3E}">
        <p14:creationId xmlns:p14="http://schemas.microsoft.com/office/powerpoint/2010/main" val="245316603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wnlo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289300" cy="2463800"/>
          </a:xfrm>
          <a:prstGeom prst="rect">
            <a:avLst/>
          </a:prstGeom>
        </p:spPr>
      </p:pic>
      <p:pic>
        <p:nvPicPr>
          <p:cNvPr id="6" name="Picture 5" descr="2540076170001_5630754034001_5630754570001-v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4500"/>
            <a:ext cx="9144000" cy="5143500"/>
          </a:xfrm>
          <a:prstGeom prst="rect">
            <a:avLst/>
          </a:prstGeom>
        </p:spPr>
      </p:pic>
      <p:pic>
        <p:nvPicPr>
          <p:cNvPr id="4" name="Picture 3" descr="Sea-of-poppi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00" y="0"/>
            <a:ext cx="7810500" cy="5194300"/>
          </a:xfrm>
          <a:prstGeom prst="rect">
            <a:avLst/>
          </a:prstGeom>
        </p:spPr>
      </p:pic>
      <p:pic>
        <p:nvPicPr>
          <p:cNvPr id="7" name="Picture 6" descr="black-poppies-in-glasgow-710-141570334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962" y="2595676"/>
            <a:ext cx="7335714" cy="4114113"/>
          </a:xfrm>
          <a:prstGeom prst="rect">
            <a:avLst/>
          </a:prstGeom>
        </p:spPr>
      </p:pic>
    </p:spTree>
    <p:extLst>
      <p:ext uri="{BB962C8B-B14F-4D97-AF65-F5344CB8AC3E}">
        <p14:creationId xmlns:p14="http://schemas.microsoft.com/office/powerpoint/2010/main" val="30585487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3400" y="990600"/>
          <a:ext cx="7848601" cy="4800600"/>
        </p:xfrm>
        <a:graphic>
          <a:graphicData uri="http://schemas.openxmlformats.org/drawingml/2006/table">
            <a:tbl>
              <a:tblPr/>
              <a:tblGrid>
                <a:gridCol w="574289"/>
                <a:gridCol w="909289"/>
                <a:gridCol w="909289"/>
                <a:gridCol w="909289"/>
                <a:gridCol w="909289"/>
                <a:gridCol w="909289"/>
                <a:gridCol w="909289"/>
                <a:gridCol w="909289"/>
                <a:gridCol w="909289"/>
              </a:tblGrid>
              <a:tr h="192024">
                <a:tc>
                  <a:txBody>
                    <a:bodyPr/>
                    <a:lstStyle/>
                    <a:p>
                      <a:pPr algn="l" fontAlgn="b"/>
                      <a:r>
                        <a:rPr lang="en-US" sz="1000" b="0" i="0" u="none" strike="noStrike" dirty="0">
                          <a:solidFill>
                            <a:srgbClr val="000000"/>
                          </a:solidFill>
                          <a:latin typeface="Calibri"/>
                        </a:rPr>
                        <a:t>  </a:t>
                      </a:r>
                    </a:p>
                  </a:txBody>
                  <a:tcPr marL="6502" marR="6502" marT="6502" marB="0" anchor="b">
                    <a:lnL>
                      <a:noFill/>
                    </a:lnL>
                    <a:lnR>
                      <a:noFill/>
                    </a:lnR>
                    <a:lnT>
                      <a:noFill/>
                    </a:lnT>
                    <a:lnB>
                      <a:noFill/>
                    </a:lnB>
                  </a:tcPr>
                </a:tc>
                <a:tc>
                  <a:txBody>
                    <a:bodyPr/>
                    <a:lstStyle/>
                    <a:p>
                      <a:pPr algn="l" fontAlgn="b"/>
                      <a:r>
                        <a:rPr lang="en-US" sz="1000" b="1" i="0" u="none" strike="noStrike">
                          <a:solidFill>
                            <a:srgbClr val="000000"/>
                          </a:solidFill>
                          <a:latin typeface="Calibri"/>
                        </a:rPr>
                        <a:t>France</a:t>
                      </a:r>
                    </a:p>
                  </a:txBody>
                  <a:tcPr marL="6502" marR="6502" marT="6502" marB="0" anchor="b">
                    <a:lnL>
                      <a:noFill/>
                    </a:lnL>
                    <a:lnR>
                      <a:noFill/>
                    </a:lnR>
                    <a:lnT>
                      <a:noFill/>
                    </a:lnT>
                    <a:lnB>
                      <a:noFill/>
                    </a:lnB>
                  </a:tcPr>
                </a:tc>
                <a:tc>
                  <a:txBody>
                    <a:bodyPr/>
                    <a:lstStyle/>
                    <a:p>
                      <a:pPr algn="l" fontAlgn="b"/>
                      <a:r>
                        <a:rPr lang="en-US" sz="1000" b="1" i="0" u="none" strike="noStrike">
                          <a:solidFill>
                            <a:srgbClr val="000000"/>
                          </a:solidFill>
                          <a:latin typeface="Calibri"/>
                        </a:rPr>
                        <a:t>Spain</a:t>
                      </a:r>
                    </a:p>
                  </a:txBody>
                  <a:tcPr marL="6502" marR="6502" marT="6502" marB="0" anchor="b">
                    <a:lnL>
                      <a:noFill/>
                    </a:lnL>
                    <a:lnR>
                      <a:noFill/>
                    </a:lnR>
                    <a:lnT>
                      <a:noFill/>
                    </a:lnT>
                    <a:lnB>
                      <a:noFill/>
                    </a:lnB>
                  </a:tcPr>
                </a:tc>
                <a:tc>
                  <a:txBody>
                    <a:bodyPr/>
                    <a:lstStyle/>
                    <a:p>
                      <a:pPr algn="l" fontAlgn="b"/>
                      <a:r>
                        <a:rPr lang="en-US" sz="1000" b="1" i="0" u="none" strike="noStrike">
                          <a:solidFill>
                            <a:srgbClr val="000000"/>
                          </a:solidFill>
                          <a:latin typeface="Calibri"/>
                        </a:rPr>
                        <a:t>Dutch Rep</a:t>
                      </a:r>
                    </a:p>
                  </a:txBody>
                  <a:tcPr marL="6502" marR="6502" marT="6502" marB="0" anchor="b">
                    <a:lnL>
                      <a:noFill/>
                    </a:lnL>
                    <a:lnR>
                      <a:noFill/>
                    </a:lnR>
                    <a:lnT>
                      <a:noFill/>
                    </a:lnT>
                    <a:lnB>
                      <a:noFill/>
                    </a:lnB>
                  </a:tcPr>
                </a:tc>
                <a:tc>
                  <a:txBody>
                    <a:bodyPr/>
                    <a:lstStyle/>
                    <a:p>
                      <a:pPr algn="l" fontAlgn="b"/>
                      <a:r>
                        <a:rPr lang="en-US" sz="1000" b="1" i="0" u="none" strike="noStrike">
                          <a:solidFill>
                            <a:srgbClr val="000000"/>
                          </a:solidFill>
                          <a:latin typeface="Calibri"/>
                        </a:rPr>
                        <a:t>England</a:t>
                      </a:r>
                    </a:p>
                  </a:txBody>
                  <a:tcPr marL="6502" marR="6502" marT="6502" marB="0" anchor="b">
                    <a:lnL>
                      <a:noFill/>
                    </a:lnL>
                    <a:lnR>
                      <a:noFill/>
                    </a:lnR>
                    <a:lnT>
                      <a:noFill/>
                    </a:lnT>
                    <a:lnB>
                      <a:noFill/>
                    </a:lnB>
                  </a:tcPr>
                </a:tc>
                <a:tc>
                  <a:txBody>
                    <a:bodyPr/>
                    <a:lstStyle/>
                    <a:p>
                      <a:pPr algn="l" fontAlgn="b"/>
                      <a:r>
                        <a:rPr lang="en-US" sz="1000" b="1" i="0" u="none" strike="noStrike">
                          <a:solidFill>
                            <a:srgbClr val="000000"/>
                          </a:solidFill>
                          <a:latin typeface="Calibri"/>
                        </a:rPr>
                        <a:t>Sweden </a:t>
                      </a:r>
                    </a:p>
                  </a:txBody>
                  <a:tcPr marL="6502" marR="6502" marT="6502" marB="0" anchor="b">
                    <a:lnL>
                      <a:noFill/>
                    </a:lnL>
                    <a:lnR>
                      <a:noFill/>
                    </a:lnR>
                    <a:lnT>
                      <a:noFill/>
                    </a:lnT>
                    <a:lnB>
                      <a:noFill/>
                    </a:lnB>
                  </a:tcPr>
                </a:tc>
                <a:tc>
                  <a:txBody>
                    <a:bodyPr/>
                    <a:lstStyle/>
                    <a:p>
                      <a:pPr algn="l" fontAlgn="b"/>
                      <a:r>
                        <a:rPr lang="en-US" sz="1000" b="1" i="0" u="none" strike="noStrike">
                          <a:solidFill>
                            <a:srgbClr val="000000"/>
                          </a:solidFill>
                          <a:latin typeface="Calibri"/>
                        </a:rPr>
                        <a:t>Russia</a:t>
                      </a:r>
                    </a:p>
                  </a:txBody>
                  <a:tcPr marL="6502" marR="6502" marT="6502" marB="0" anchor="b">
                    <a:lnL>
                      <a:noFill/>
                    </a:lnL>
                    <a:lnR>
                      <a:noFill/>
                    </a:lnR>
                    <a:lnT>
                      <a:noFill/>
                    </a:lnT>
                    <a:lnB>
                      <a:noFill/>
                    </a:lnB>
                  </a:tcPr>
                </a:tc>
                <a:tc>
                  <a:txBody>
                    <a:bodyPr/>
                    <a:lstStyle/>
                    <a:p>
                      <a:pPr algn="l" fontAlgn="b"/>
                      <a:r>
                        <a:rPr lang="en-US" sz="1000" b="1" i="0" u="none" strike="noStrike">
                          <a:solidFill>
                            <a:srgbClr val="000000"/>
                          </a:solidFill>
                          <a:latin typeface="Calibri"/>
                        </a:rPr>
                        <a:t>Austria</a:t>
                      </a:r>
                    </a:p>
                  </a:txBody>
                  <a:tcPr marL="6502" marR="6502" marT="6502" marB="0" anchor="b">
                    <a:lnL>
                      <a:noFill/>
                    </a:lnL>
                    <a:lnR>
                      <a:noFill/>
                    </a:lnR>
                    <a:lnT>
                      <a:noFill/>
                    </a:lnT>
                    <a:lnB>
                      <a:noFill/>
                    </a:lnB>
                  </a:tcPr>
                </a:tc>
                <a:tc>
                  <a:txBody>
                    <a:bodyPr/>
                    <a:lstStyle/>
                    <a:p>
                      <a:pPr algn="l" fontAlgn="b"/>
                      <a:r>
                        <a:rPr lang="en-US" sz="1000" b="1" i="0" u="none" strike="noStrike">
                          <a:solidFill>
                            <a:srgbClr val="000000"/>
                          </a:solidFill>
                          <a:latin typeface="Calibri"/>
                        </a:rPr>
                        <a:t>Prussia</a:t>
                      </a:r>
                    </a:p>
                  </a:txBody>
                  <a:tcPr marL="6502" marR="6502" marT="6502" marB="0" anchor="b">
                    <a:lnL>
                      <a:noFill/>
                    </a:lnL>
                    <a:lnR>
                      <a:noFill/>
                    </a:lnR>
                    <a:lnT>
                      <a:noFill/>
                    </a:lnT>
                    <a:lnB>
                      <a:noFill/>
                    </a:lnB>
                  </a:tcPr>
                </a:tc>
              </a:tr>
              <a:tr h="192024">
                <a:tc>
                  <a:txBody>
                    <a:bodyPr/>
                    <a:lstStyle/>
                    <a:p>
                      <a:pPr algn="r" fontAlgn="b"/>
                      <a:r>
                        <a:rPr lang="en-US" sz="1000" b="0" i="0" u="none" strike="noStrike">
                          <a:solidFill>
                            <a:srgbClr val="FF0000"/>
                          </a:solidFill>
                          <a:latin typeface="Calibri"/>
                        </a:rPr>
                        <a:t>1475</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40,000</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20,000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FF0000"/>
                        </a:solidFill>
                        <a:latin typeface="Calibri"/>
                      </a:endParaRP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25,000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FF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FF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r>
              <a:tr h="192024">
                <a:tc>
                  <a:txBody>
                    <a:bodyPr/>
                    <a:lstStyle/>
                    <a:p>
                      <a:pPr algn="r" fontAlgn="b"/>
                      <a:r>
                        <a:rPr lang="en-US" sz="1000" b="0" i="0" u="none" strike="noStrike">
                          <a:solidFill>
                            <a:srgbClr val="FF0000"/>
                          </a:solidFill>
                          <a:latin typeface="Calibri"/>
                        </a:rPr>
                        <a:t>1555</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50,000</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150,000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FF0000"/>
                        </a:solidFill>
                        <a:latin typeface="Calibri"/>
                      </a:endParaRP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10,000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FF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FF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r>
              <a:tr h="192024">
                <a:tc>
                  <a:txBody>
                    <a:bodyPr/>
                    <a:lstStyle/>
                    <a:p>
                      <a:pPr algn="r" fontAlgn="b"/>
                      <a:r>
                        <a:rPr lang="en-US" sz="1000" b="0" i="0" u="none" strike="noStrike">
                          <a:solidFill>
                            <a:srgbClr val="FF0000"/>
                          </a:solidFill>
                          <a:latin typeface="Calibri"/>
                        </a:rPr>
                        <a:t>1595</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80,000</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200,000</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20,000</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30,000</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15,000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FF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r>
              <a:tr h="192024">
                <a:tc>
                  <a:txBody>
                    <a:bodyPr/>
                    <a:lstStyle/>
                    <a:p>
                      <a:pPr algn="r" fontAlgn="b"/>
                      <a:r>
                        <a:rPr lang="en-US" sz="1000" b="0" i="0" u="none" strike="noStrike">
                          <a:solidFill>
                            <a:srgbClr val="000000"/>
                          </a:solidFill>
                          <a:latin typeface="Calibri"/>
                        </a:rPr>
                        <a:t>1632</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70,000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120,000</a:t>
                      </a: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35,000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r>
              <a:tr h="192024">
                <a:tc>
                  <a:txBody>
                    <a:bodyPr/>
                    <a:lstStyle/>
                    <a:p>
                      <a:pPr algn="r" fontAlgn="b"/>
                      <a:r>
                        <a:rPr lang="en-US" sz="1000" b="0" i="0" u="none" strike="noStrike">
                          <a:solidFill>
                            <a:srgbClr val="FF0000"/>
                          </a:solidFill>
                          <a:latin typeface="Calibri"/>
                        </a:rPr>
                        <a:t>1635</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150,000</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300,000</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50,000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FF0000"/>
                        </a:solidFill>
                        <a:latin typeface="Calibri"/>
                      </a:endParaRP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45,000</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35,000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r>
              <a:tr h="192024">
                <a:tc>
                  <a:txBody>
                    <a:bodyPr/>
                    <a:lstStyle/>
                    <a:p>
                      <a:pPr algn="r" fontAlgn="b"/>
                      <a:r>
                        <a:rPr lang="en-US" sz="1000" b="0" i="0" u="none" strike="noStrike">
                          <a:solidFill>
                            <a:srgbClr val="000000"/>
                          </a:solidFill>
                          <a:latin typeface="Calibri"/>
                        </a:rPr>
                        <a:t>1640</a:t>
                      </a:r>
                    </a:p>
                  </a:txBody>
                  <a:tcPr marL="6502" marR="6502" marT="6502" marB="0" anchor="b">
                    <a:lnL>
                      <a:noFill/>
                    </a:lnL>
                    <a:lnR>
                      <a:noFill/>
                    </a:lnR>
                    <a:lnT>
                      <a:noFill/>
                    </a:lnT>
                    <a:lnB>
                      <a:noFill/>
                    </a:lnB>
                  </a:tcPr>
                </a:tc>
                <a:tc>
                  <a:txBody>
                    <a:bodyPr/>
                    <a:lstStyle/>
                    <a:p>
                      <a:pPr algn="l" fontAlgn="b"/>
                      <a:endParaRPr lang="en-US" sz="1000" b="0" i="0" u="none" strike="noStrike">
                        <a:solidFill>
                          <a:srgbClr val="FF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FF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FF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FF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FF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FF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4,650</a:t>
                      </a:r>
                    </a:p>
                  </a:txBody>
                  <a:tcPr marL="6502" marR="6502" marT="6502" marB="0" anchor="b">
                    <a:lnL>
                      <a:noFill/>
                    </a:lnL>
                    <a:lnR>
                      <a:noFill/>
                    </a:lnR>
                    <a:lnT>
                      <a:noFill/>
                    </a:lnT>
                    <a:lnB>
                      <a:noFill/>
                    </a:lnB>
                  </a:tcPr>
                </a:tc>
              </a:tr>
              <a:tr h="192024">
                <a:tc>
                  <a:txBody>
                    <a:bodyPr/>
                    <a:lstStyle/>
                    <a:p>
                      <a:pPr algn="r" fontAlgn="b"/>
                      <a:r>
                        <a:rPr lang="en-US" sz="1000" b="0" i="0" u="none" strike="noStrike">
                          <a:solidFill>
                            <a:srgbClr val="FF0000"/>
                          </a:solidFill>
                          <a:latin typeface="Calibri"/>
                        </a:rPr>
                        <a:t>1655</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100,000</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100,000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FF0000"/>
                        </a:solidFill>
                        <a:latin typeface="Calibri"/>
                      </a:endParaRP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70,000</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70,000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FF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r>
              <a:tr h="192024">
                <a:tc>
                  <a:txBody>
                    <a:bodyPr/>
                    <a:lstStyle/>
                    <a:p>
                      <a:pPr algn="r" fontAlgn="b"/>
                      <a:r>
                        <a:rPr lang="en-US" sz="1000" b="0" i="0" u="none" strike="noStrike">
                          <a:solidFill>
                            <a:srgbClr val="000000"/>
                          </a:solidFill>
                          <a:latin typeface="Calibri"/>
                        </a:rPr>
                        <a:t>1661</a:t>
                      </a: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48,900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r>
              <a:tr h="192024">
                <a:tc>
                  <a:txBody>
                    <a:bodyPr/>
                    <a:lstStyle/>
                    <a:p>
                      <a:pPr algn="r" fontAlgn="b"/>
                      <a:r>
                        <a:rPr lang="en-US" sz="1000" b="0" i="0" u="none" strike="noStrike">
                          <a:solidFill>
                            <a:srgbClr val="FF0000"/>
                          </a:solidFill>
                          <a:latin typeface="Calibri"/>
                        </a:rPr>
                        <a:t>1675</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120,000</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70,000</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110,000</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15,000</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63,000</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130,000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r>
              <a:tr h="192024">
                <a:tc>
                  <a:txBody>
                    <a:bodyPr/>
                    <a:lstStyle/>
                    <a:p>
                      <a:pPr algn="r" fontAlgn="b"/>
                      <a:r>
                        <a:rPr lang="en-US" sz="1000" b="0" i="0" u="none" strike="noStrike">
                          <a:solidFill>
                            <a:srgbClr val="000000"/>
                          </a:solidFill>
                          <a:latin typeface="Calibri"/>
                        </a:rPr>
                        <a:t>1678</a:t>
                      </a: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280,000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45,000</a:t>
                      </a:r>
                    </a:p>
                  </a:txBody>
                  <a:tcPr marL="6502" marR="6502" marT="6502" marB="0" anchor="b">
                    <a:lnL>
                      <a:noFill/>
                    </a:lnL>
                    <a:lnR>
                      <a:noFill/>
                    </a:lnR>
                    <a:lnT>
                      <a:noFill/>
                    </a:lnT>
                    <a:lnB>
                      <a:noFill/>
                    </a:lnB>
                  </a:tcPr>
                </a:tc>
              </a:tr>
              <a:tr h="192024">
                <a:tc>
                  <a:txBody>
                    <a:bodyPr/>
                    <a:lstStyle/>
                    <a:p>
                      <a:pPr algn="r" fontAlgn="b"/>
                      <a:r>
                        <a:rPr lang="en-US" sz="1000" b="0" i="0" u="none" strike="noStrike">
                          <a:solidFill>
                            <a:srgbClr val="000000"/>
                          </a:solidFill>
                          <a:latin typeface="Calibri"/>
                        </a:rPr>
                        <a:t>1680</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200,000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r>
              <a:tr h="192024">
                <a:tc>
                  <a:txBody>
                    <a:bodyPr/>
                    <a:lstStyle/>
                    <a:p>
                      <a:pPr algn="r" fontAlgn="b"/>
                      <a:r>
                        <a:rPr lang="en-US" sz="1000" b="0" i="0" u="none" strike="noStrike">
                          <a:solidFill>
                            <a:srgbClr val="000000"/>
                          </a:solidFill>
                          <a:latin typeface="Calibri"/>
                        </a:rPr>
                        <a:t>1688</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53,000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30,000</a:t>
                      </a:r>
                    </a:p>
                  </a:txBody>
                  <a:tcPr marL="6502" marR="6502" marT="6502" marB="0" anchor="b">
                    <a:lnL>
                      <a:noFill/>
                    </a:lnL>
                    <a:lnR>
                      <a:noFill/>
                    </a:lnR>
                    <a:lnT>
                      <a:noFill/>
                    </a:lnT>
                    <a:lnB>
                      <a:noFill/>
                    </a:lnB>
                  </a:tcPr>
                </a:tc>
              </a:tr>
              <a:tr h="192024">
                <a:tc>
                  <a:txBody>
                    <a:bodyPr/>
                    <a:lstStyle/>
                    <a:p>
                      <a:pPr algn="r" fontAlgn="b"/>
                      <a:r>
                        <a:rPr lang="en-US" sz="1000" b="0" i="0" u="none" strike="noStrike">
                          <a:solidFill>
                            <a:srgbClr val="000000"/>
                          </a:solidFill>
                          <a:latin typeface="Calibri"/>
                        </a:rPr>
                        <a:t>1690</a:t>
                      </a: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338,000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73,000</a:t>
                      </a: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80,000</a:t>
                      </a: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90,000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50,000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r>
              <a:tr h="192024">
                <a:tc>
                  <a:txBody>
                    <a:bodyPr/>
                    <a:lstStyle/>
                    <a:p>
                      <a:pPr algn="r" fontAlgn="b"/>
                      <a:r>
                        <a:rPr lang="en-US" sz="1000" b="0" i="0" u="none" strike="noStrike">
                          <a:solidFill>
                            <a:srgbClr val="000000"/>
                          </a:solidFill>
                          <a:latin typeface="Calibri"/>
                        </a:rPr>
                        <a:t>1697</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90,000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r>
              <a:tr h="192024">
                <a:tc>
                  <a:txBody>
                    <a:bodyPr/>
                    <a:lstStyle/>
                    <a:p>
                      <a:pPr algn="r" fontAlgn="b"/>
                      <a:r>
                        <a:rPr lang="en-US" sz="1000" b="0" i="0" u="none" strike="noStrike">
                          <a:solidFill>
                            <a:srgbClr val="FF0000"/>
                          </a:solidFill>
                          <a:latin typeface="Calibri"/>
                        </a:rPr>
                        <a:t>1705</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400,000</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50,000</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100,000</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87,000</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100,000</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170,000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r>
              <a:tr h="192024">
                <a:tc>
                  <a:txBody>
                    <a:bodyPr/>
                    <a:lstStyle/>
                    <a:p>
                      <a:pPr algn="r" fontAlgn="b"/>
                      <a:r>
                        <a:rPr lang="en-US" sz="1000" b="0" i="0" u="none" strike="noStrike">
                          <a:solidFill>
                            <a:srgbClr val="000000"/>
                          </a:solidFill>
                          <a:latin typeface="Calibri"/>
                        </a:rPr>
                        <a:t>1710</a:t>
                      </a: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360,000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100,000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220,000</a:t>
                      </a: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100,000</a:t>
                      </a: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39,000</a:t>
                      </a:r>
                    </a:p>
                  </a:txBody>
                  <a:tcPr marL="6502" marR="6502" marT="6502" marB="0" anchor="b">
                    <a:lnL>
                      <a:noFill/>
                    </a:lnL>
                    <a:lnR>
                      <a:noFill/>
                    </a:lnR>
                    <a:lnT>
                      <a:noFill/>
                    </a:lnT>
                    <a:lnB>
                      <a:noFill/>
                    </a:lnB>
                  </a:tcPr>
                </a:tc>
              </a:tr>
              <a:tr h="192024">
                <a:tc>
                  <a:txBody>
                    <a:bodyPr/>
                    <a:lstStyle/>
                    <a:p>
                      <a:pPr algn="r" fontAlgn="b"/>
                      <a:r>
                        <a:rPr lang="en-US" sz="1000" b="0" i="0" u="none" strike="noStrike">
                          <a:solidFill>
                            <a:srgbClr val="000000"/>
                          </a:solidFill>
                          <a:latin typeface="Calibri"/>
                        </a:rPr>
                        <a:t>1717</a:t>
                      </a: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110,000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r>
              <a:tr h="192024">
                <a:tc>
                  <a:txBody>
                    <a:bodyPr/>
                    <a:lstStyle/>
                    <a:p>
                      <a:pPr algn="r" fontAlgn="b"/>
                      <a:r>
                        <a:rPr lang="en-US" sz="1000" b="0" i="0" u="none" strike="noStrike">
                          <a:solidFill>
                            <a:srgbClr val="000000"/>
                          </a:solidFill>
                          <a:latin typeface="Calibri"/>
                        </a:rPr>
                        <a:t>1725</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215,000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r>
              <a:tr h="192024">
                <a:tc>
                  <a:txBody>
                    <a:bodyPr/>
                    <a:lstStyle/>
                    <a:p>
                      <a:pPr algn="r" fontAlgn="b"/>
                      <a:r>
                        <a:rPr lang="en-US" sz="1000" b="0" i="0" u="none" strike="noStrike">
                          <a:solidFill>
                            <a:srgbClr val="000000"/>
                          </a:solidFill>
                          <a:latin typeface="Calibri"/>
                        </a:rPr>
                        <a:t>1738</a:t>
                      </a: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115,000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r>
              <a:tr h="192024">
                <a:tc>
                  <a:txBody>
                    <a:bodyPr/>
                    <a:lstStyle/>
                    <a:p>
                      <a:pPr algn="r" fontAlgn="b"/>
                      <a:r>
                        <a:rPr lang="en-US" sz="1000" b="0" i="0" u="none" strike="noStrike">
                          <a:solidFill>
                            <a:srgbClr val="000000"/>
                          </a:solidFill>
                          <a:latin typeface="Calibri"/>
                        </a:rPr>
                        <a:t>1740</a:t>
                      </a: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160,000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240,000</a:t>
                      </a: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108,000</a:t>
                      </a: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80,000</a:t>
                      </a:r>
                    </a:p>
                  </a:txBody>
                  <a:tcPr marL="6502" marR="6502" marT="6502" marB="0" anchor="b">
                    <a:lnL>
                      <a:noFill/>
                    </a:lnL>
                    <a:lnR>
                      <a:noFill/>
                    </a:lnR>
                    <a:lnT>
                      <a:noFill/>
                    </a:lnT>
                    <a:lnB>
                      <a:noFill/>
                    </a:lnB>
                  </a:tcPr>
                </a:tc>
              </a:tr>
              <a:tr h="192024">
                <a:tc>
                  <a:txBody>
                    <a:bodyPr/>
                    <a:lstStyle/>
                    <a:p>
                      <a:pPr algn="r" fontAlgn="b"/>
                      <a:r>
                        <a:rPr lang="en-US" sz="1000" b="0" i="0" u="none" strike="noStrike">
                          <a:solidFill>
                            <a:srgbClr val="000000"/>
                          </a:solidFill>
                          <a:latin typeface="Calibri"/>
                        </a:rPr>
                        <a:t>1756</a:t>
                      </a: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330,000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39,000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344,000</a:t>
                      </a: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201,000</a:t>
                      </a: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143,000</a:t>
                      </a:r>
                    </a:p>
                  </a:txBody>
                  <a:tcPr marL="6502" marR="6502" marT="6502" marB="0" anchor="b">
                    <a:lnL>
                      <a:noFill/>
                    </a:lnL>
                    <a:lnR>
                      <a:noFill/>
                    </a:lnR>
                    <a:lnT>
                      <a:noFill/>
                    </a:lnT>
                    <a:lnB>
                      <a:noFill/>
                    </a:lnB>
                  </a:tcPr>
                </a:tc>
              </a:tr>
              <a:tr h="192024">
                <a:tc>
                  <a:txBody>
                    <a:bodyPr/>
                    <a:lstStyle/>
                    <a:p>
                      <a:pPr algn="r" fontAlgn="b"/>
                      <a:r>
                        <a:rPr lang="en-US" sz="1000" b="0" i="0" u="none" strike="noStrike">
                          <a:solidFill>
                            <a:srgbClr val="000000"/>
                          </a:solidFill>
                          <a:latin typeface="Calibri"/>
                        </a:rPr>
                        <a:t>1760</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247,000</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98,000</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36,000</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199,000</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85,000</a:t>
                      </a:r>
                    </a:p>
                  </a:txBody>
                  <a:tcPr marL="6502" marR="6502" marT="6502" marB="0" anchor="b">
                    <a:lnL>
                      <a:noFill/>
                    </a:lnL>
                    <a:lnR>
                      <a:noFill/>
                    </a:lnR>
                    <a:lnT>
                      <a:noFill/>
                    </a:lnT>
                    <a:lnB>
                      <a:noFill/>
                    </a:lnB>
                  </a:tcPr>
                </a:tc>
                <a:tc>
                  <a:txBody>
                    <a:bodyPr/>
                    <a:lstStyle/>
                    <a:p>
                      <a:pPr algn="r" fontAlgn="b"/>
                      <a:r>
                        <a:rPr lang="en-US" sz="1000" b="0" i="0" u="none" strike="noStrike">
                          <a:solidFill>
                            <a:srgbClr val="FF0000"/>
                          </a:solidFill>
                          <a:latin typeface="Calibri"/>
                        </a:rPr>
                        <a:t>146,000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260,000</a:t>
                      </a:r>
                    </a:p>
                  </a:txBody>
                  <a:tcPr marL="6502" marR="6502" marT="6502" marB="0" anchor="b">
                    <a:lnL>
                      <a:noFill/>
                    </a:lnL>
                    <a:lnR>
                      <a:noFill/>
                    </a:lnR>
                    <a:lnT>
                      <a:noFill/>
                    </a:lnT>
                    <a:lnB>
                      <a:noFill/>
                    </a:lnB>
                  </a:tcPr>
                </a:tc>
              </a:tr>
              <a:tr h="192024">
                <a:tc>
                  <a:txBody>
                    <a:bodyPr/>
                    <a:lstStyle/>
                    <a:p>
                      <a:pPr algn="r" fontAlgn="b"/>
                      <a:r>
                        <a:rPr lang="en-US" sz="1000" b="0" i="0" u="none" strike="noStrike">
                          <a:solidFill>
                            <a:srgbClr val="000000"/>
                          </a:solidFill>
                          <a:latin typeface="Calibri"/>
                        </a:rPr>
                        <a:t>1778</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100,000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200,000</a:t>
                      </a: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160,000</a:t>
                      </a:r>
                    </a:p>
                  </a:txBody>
                  <a:tcPr marL="6502" marR="6502" marT="6502" marB="0" anchor="b">
                    <a:lnL>
                      <a:noFill/>
                    </a:lnL>
                    <a:lnR>
                      <a:noFill/>
                    </a:lnR>
                    <a:lnT>
                      <a:noFill/>
                    </a:lnT>
                    <a:lnB>
                      <a:noFill/>
                    </a:lnB>
                  </a:tcPr>
                </a:tc>
              </a:tr>
              <a:tr h="192024">
                <a:tc>
                  <a:txBody>
                    <a:bodyPr/>
                    <a:lstStyle/>
                    <a:p>
                      <a:pPr algn="r" fontAlgn="b"/>
                      <a:r>
                        <a:rPr lang="en-US" sz="1000" b="0" i="0" u="none" strike="noStrike">
                          <a:solidFill>
                            <a:srgbClr val="000000"/>
                          </a:solidFill>
                          <a:latin typeface="Calibri"/>
                        </a:rPr>
                        <a:t>1786</a:t>
                      </a:r>
                    </a:p>
                  </a:txBody>
                  <a:tcPr marL="6502" marR="6502" marT="6502" marB="0" anchor="b">
                    <a:lnL>
                      <a:noFill/>
                    </a:lnL>
                    <a:lnR>
                      <a:noFill/>
                    </a:lnR>
                    <a:lnT>
                      <a:noFill/>
                    </a:lnT>
                    <a:lnB>
                      <a:noFill/>
                    </a:lnB>
                  </a:tcPr>
                </a:tc>
                <a:tc>
                  <a:txBody>
                    <a:bodyPr/>
                    <a:lstStyle/>
                    <a:p>
                      <a:pPr algn="r" fontAlgn="b"/>
                      <a:r>
                        <a:rPr lang="en-US" sz="1000" b="0" i="0" u="none" strike="noStrike">
                          <a:solidFill>
                            <a:srgbClr val="000000"/>
                          </a:solidFill>
                          <a:latin typeface="Calibri"/>
                        </a:rPr>
                        <a:t>156,000</a:t>
                      </a: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6502" marR="6502" marT="6502" marB="0" anchor="b">
                    <a:lnL>
                      <a:noFill/>
                    </a:lnL>
                    <a:lnR>
                      <a:noFill/>
                    </a:lnR>
                    <a:lnT>
                      <a:noFill/>
                    </a:lnT>
                    <a:lnB>
                      <a:noFill/>
                    </a:lnB>
                  </a:tcPr>
                </a:tc>
                <a:tc>
                  <a:txBody>
                    <a:bodyPr/>
                    <a:lstStyle/>
                    <a:p>
                      <a:pPr algn="r" fontAlgn="b"/>
                      <a:r>
                        <a:rPr lang="en-US" sz="1000" b="0" i="0" u="none" strike="noStrike" dirty="0">
                          <a:solidFill>
                            <a:srgbClr val="000000"/>
                          </a:solidFill>
                          <a:latin typeface="Calibri"/>
                        </a:rPr>
                        <a:t>194,000</a:t>
                      </a:r>
                    </a:p>
                  </a:txBody>
                  <a:tcPr marL="6502" marR="6502" marT="6502" marB="0" anchor="b">
                    <a:lnL>
                      <a:noFill/>
                    </a:lnL>
                    <a:lnR>
                      <a:noFill/>
                    </a:lnR>
                    <a:lnT>
                      <a:noFill/>
                    </a:lnT>
                    <a:lnB>
                      <a:noFill/>
                    </a:lnB>
                  </a:tcPr>
                </a:tc>
              </a:tr>
            </a:tbl>
          </a:graphicData>
        </a:graphic>
      </p:graphicFrame>
      <p:sp>
        <p:nvSpPr>
          <p:cNvPr id="18660" name="TextBox 2"/>
          <p:cNvSpPr txBox="1">
            <a:spLocks noChangeArrowheads="1"/>
          </p:cNvSpPr>
          <p:nvPr/>
        </p:nvSpPr>
        <p:spPr bwMode="auto">
          <a:xfrm>
            <a:off x="228600" y="381000"/>
            <a:ext cx="533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b="1">
                <a:latin typeface="Calibri" charset="0"/>
              </a:rPr>
              <a:t>European Army Strength 1475-1786</a:t>
            </a:r>
          </a:p>
        </p:txBody>
      </p:sp>
      <p:sp>
        <p:nvSpPr>
          <p:cNvPr id="18661" name="TextBox 4"/>
          <p:cNvSpPr txBox="1">
            <a:spLocks noChangeArrowheads="1"/>
          </p:cNvSpPr>
          <p:nvPr/>
        </p:nvSpPr>
        <p:spPr bwMode="auto">
          <a:xfrm>
            <a:off x="381000" y="6248400"/>
            <a:ext cx="396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atin typeface="Calibri" charset="0"/>
              </a:rPr>
              <a:t>Source: Black, </a:t>
            </a:r>
            <a:r>
              <a:rPr lang="en-US" i="1">
                <a:latin typeface="Calibri" charset="0"/>
              </a:rPr>
              <a:t>A Military revolution?</a:t>
            </a:r>
            <a:r>
              <a:rPr lang="en-US">
                <a:latin typeface="Calibri" charset="0"/>
              </a:rPr>
              <a:t> </a:t>
            </a:r>
          </a:p>
        </p:txBody>
      </p:sp>
    </p:spTree>
    <p:extLst>
      <p:ext uri="{BB962C8B-B14F-4D97-AF65-F5344CB8AC3E}">
        <p14:creationId xmlns:p14="http://schemas.microsoft.com/office/powerpoint/2010/main" val="325008235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762000" y="512947"/>
            <a:ext cx="6629400" cy="56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t>Undisciplined mercenaries 17</a:t>
            </a:r>
            <a:r>
              <a:rPr lang="en-US" baseline="30000" dirty="0"/>
              <a:t>th</a:t>
            </a:r>
            <a:r>
              <a:rPr lang="en-US" dirty="0"/>
              <a:t> century</a:t>
            </a:r>
          </a:p>
          <a:p>
            <a:pPr eaLnBrk="1" hangingPunct="1"/>
            <a:endParaRPr lang="en-US" dirty="0"/>
          </a:p>
          <a:p>
            <a:pPr eaLnBrk="1" hangingPunct="1"/>
            <a:r>
              <a:rPr lang="en-US" dirty="0"/>
              <a:t>Disciplined mercenaries</a:t>
            </a:r>
          </a:p>
          <a:p>
            <a:pPr eaLnBrk="1" hangingPunct="1"/>
            <a:r>
              <a:rPr lang="en-US" dirty="0"/>
              <a:t>18</a:t>
            </a:r>
            <a:r>
              <a:rPr lang="en-US" baseline="30000" dirty="0"/>
              <a:t>th</a:t>
            </a:r>
            <a:r>
              <a:rPr lang="en-US" dirty="0"/>
              <a:t> century standing army</a:t>
            </a:r>
          </a:p>
          <a:p>
            <a:pPr eaLnBrk="1" hangingPunct="1"/>
            <a:endParaRPr lang="en-US" dirty="0"/>
          </a:p>
          <a:p>
            <a:pPr eaLnBrk="1" hangingPunct="1"/>
            <a:r>
              <a:rPr lang="en-US" dirty="0"/>
              <a:t>Rev wars – the people in arms 1790s-1815</a:t>
            </a:r>
          </a:p>
          <a:p>
            <a:pPr eaLnBrk="1" hangingPunct="1"/>
            <a:endParaRPr lang="en-US" dirty="0"/>
          </a:p>
          <a:p>
            <a:pPr eaLnBrk="1" hangingPunct="1"/>
            <a:r>
              <a:rPr lang="en-US" dirty="0"/>
              <a:t>Impasse – revolutionary v. counter-revolutionary army 1848-1849</a:t>
            </a:r>
          </a:p>
          <a:p>
            <a:pPr eaLnBrk="1" hangingPunct="1"/>
            <a:endParaRPr lang="en-US" dirty="0"/>
          </a:p>
          <a:p>
            <a:pPr eaLnBrk="1" hangingPunct="1"/>
            <a:r>
              <a:rPr lang="en-US" dirty="0"/>
              <a:t>The army as conservative school of the nation 1860-1918</a:t>
            </a:r>
          </a:p>
          <a:p>
            <a:pPr eaLnBrk="1" hangingPunct="1"/>
            <a:endParaRPr lang="en-US" dirty="0"/>
          </a:p>
          <a:p>
            <a:pPr eaLnBrk="1" hangingPunct="1"/>
            <a:r>
              <a:rPr lang="en-US" dirty="0"/>
              <a:t>1933-1945 A nation of racial warriors</a:t>
            </a:r>
          </a:p>
          <a:p>
            <a:pPr eaLnBrk="1" hangingPunct="1"/>
            <a:endParaRPr lang="en-US" dirty="0"/>
          </a:p>
          <a:p>
            <a:pPr eaLnBrk="1" hangingPunct="1"/>
            <a:r>
              <a:rPr lang="en-US" dirty="0" smtClean="0"/>
              <a:t>Cold War </a:t>
            </a:r>
            <a:r>
              <a:rPr lang="en-US" dirty="0" err="1" smtClean="0"/>
              <a:t>exterminism</a:t>
            </a:r>
            <a:endParaRPr lang="en-US" dirty="0" smtClean="0"/>
          </a:p>
          <a:p>
            <a:pPr eaLnBrk="1" hangingPunct="1"/>
            <a:endParaRPr lang="en-US" dirty="0" smtClean="0"/>
          </a:p>
          <a:p>
            <a:pPr eaLnBrk="1" hangingPunct="1"/>
            <a:r>
              <a:rPr lang="en-US" dirty="0" smtClean="0"/>
              <a:t>From the 1970s the makings of a post-military society</a:t>
            </a:r>
            <a:endParaRPr lang="en-US" dirty="0"/>
          </a:p>
          <a:p>
            <a:pPr eaLnBrk="1" hangingPunct="1"/>
            <a:endParaRPr lang="en-US" dirty="0"/>
          </a:p>
          <a:p>
            <a:pPr eaLnBrk="1" hangingPunct="1"/>
            <a:endParaRPr lang="en-US" dirty="0"/>
          </a:p>
          <a:p>
            <a:pPr eaLnBrk="1" hangingPunct="1"/>
            <a:endParaRPr lang="en-US" dirty="0"/>
          </a:p>
        </p:txBody>
      </p:sp>
      <p:sp>
        <p:nvSpPr>
          <p:cNvPr id="18435" name="TextBox 2"/>
          <p:cNvSpPr txBox="1">
            <a:spLocks noChangeArrowheads="1"/>
          </p:cNvSpPr>
          <p:nvPr/>
        </p:nvSpPr>
        <p:spPr bwMode="auto">
          <a:xfrm>
            <a:off x="304800" y="76200"/>
            <a:ext cx="655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b="1" dirty="0"/>
              <a:t>The Political Structures of Modern Militarism</a:t>
            </a:r>
          </a:p>
        </p:txBody>
      </p:sp>
      <p:sp>
        <p:nvSpPr>
          <p:cNvPr id="2" name="TextBox 1"/>
          <p:cNvSpPr txBox="1"/>
          <p:nvPr/>
        </p:nvSpPr>
        <p:spPr>
          <a:xfrm>
            <a:off x="597616" y="5498928"/>
            <a:ext cx="8310606" cy="1200329"/>
          </a:xfrm>
          <a:prstGeom prst="rect">
            <a:avLst/>
          </a:prstGeom>
          <a:noFill/>
        </p:spPr>
        <p:txBody>
          <a:bodyPr wrap="square" rtlCol="0">
            <a:spAutoFit/>
          </a:bodyPr>
          <a:lstStyle/>
          <a:p>
            <a:pPr marL="285750" indent="-285750">
              <a:buFont typeface="Wingdings" charset="0"/>
              <a:buChar char="à"/>
            </a:pPr>
            <a:r>
              <a:rPr lang="en-US" dirty="0" smtClean="0">
                <a:sym typeface="Wingdings"/>
              </a:rPr>
              <a:t>States and nations are both produced by the mode of war-fighting and help to structure it. </a:t>
            </a:r>
          </a:p>
          <a:p>
            <a:r>
              <a:rPr lang="en-US" dirty="0" smtClean="0">
                <a:sym typeface="Wingdings"/>
              </a:rPr>
              <a:t>War and military organization for war are modes of </a:t>
            </a:r>
            <a:r>
              <a:rPr lang="en-US" dirty="0" err="1" smtClean="0">
                <a:sym typeface="Wingdings"/>
              </a:rPr>
              <a:t>Vergesellschaftung</a:t>
            </a:r>
            <a:r>
              <a:rPr lang="en-US" dirty="0" smtClean="0">
                <a:sym typeface="Wingdings"/>
              </a:rPr>
              <a:t> (from </a:t>
            </a:r>
            <a:r>
              <a:rPr lang="en-US" dirty="0" err="1" smtClean="0">
                <a:sym typeface="Wingdings"/>
              </a:rPr>
              <a:t>Simmel</a:t>
            </a:r>
            <a:r>
              <a:rPr lang="en-US" dirty="0" smtClean="0">
                <a:sym typeface="Wingdings"/>
              </a:rPr>
              <a:t> - societal formation) or perhaps one might better say state-society formation. </a:t>
            </a:r>
            <a:endParaRPr lang="en-US" dirty="0"/>
          </a:p>
        </p:txBody>
      </p:sp>
    </p:spTree>
    <p:extLst>
      <p:ext uri="{BB962C8B-B14F-4D97-AF65-F5344CB8AC3E}">
        <p14:creationId xmlns:p14="http://schemas.microsoft.com/office/powerpoint/2010/main" val="37263458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96" y="214486"/>
            <a:ext cx="8433748" cy="923330"/>
          </a:xfrm>
          <a:prstGeom prst="rect">
            <a:avLst/>
          </a:prstGeom>
        </p:spPr>
        <p:txBody>
          <a:bodyPr wrap="square">
            <a:spAutoFit/>
          </a:bodyPr>
          <a:lstStyle/>
          <a:p>
            <a:r>
              <a:rPr lang="en-US" dirty="0" smtClean="0"/>
              <a:t>This a narrative one can trace nation by nation.</a:t>
            </a:r>
          </a:p>
          <a:p>
            <a:r>
              <a:rPr lang="en-US" dirty="0" smtClean="0"/>
              <a:t>But </a:t>
            </a:r>
            <a:r>
              <a:rPr lang="en-US" dirty="0"/>
              <a:t>one of the distinctive things about </a:t>
            </a:r>
            <a:r>
              <a:rPr lang="en-US" dirty="0" smtClean="0"/>
              <a:t>the mode of war-fighting is that it places powers in relation to one another.</a:t>
            </a:r>
          </a:p>
        </p:txBody>
      </p:sp>
      <p:pic>
        <p:nvPicPr>
          <p:cNvPr id="3" name="Picture 2" descr="battle-of-lexington-and-concord-on-19th-april-177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606" y="2488424"/>
            <a:ext cx="5827150" cy="3991598"/>
          </a:xfrm>
          <a:prstGeom prst="rect">
            <a:avLst/>
          </a:prstGeom>
        </p:spPr>
      </p:pic>
      <p:sp>
        <p:nvSpPr>
          <p:cNvPr id="4" name="Rectangle 3"/>
          <p:cNvSpPr/>
          <p:nvPr/>
        </p:nvSpPr>
        <p:spPr>
          <a:xfrm>
            <a:off x="381096" y="1326018"/>
            <a:ext cx="7724077" cy="923330"/>
          </a:xfrm>
          <a:prstGeom prst="rect">
            <a:avLst/>
          </a:prstGeom>
        </p:spPr>
        <p:txBody>
          <a:bodyPr wrap="square">
            <a:spAutoFit/>
          </a:bodyPr>
          <a:lstStyle/>
          <a:p>
            <a:r>
              <a:rPr lang="en-US" dirty="0"/>
              <a:t>National modes of war-making are defined by those they are </a:t>
            </a:r>
            <a:r>
              <a:rPr lang="en-US" dirty="0" err="1"/>
              <a:t>counterposed</a:t>
            </a:r>
            <a:r>
              <a:rPr lang="en-US" dirty="0"/>
              <a:t> to. </a:t>
            </a:r>
          </a:p>
          <a:p>
            <a:r>
              <a:rPr lang="en-US" dirty="0"/>
              <a:t>It is about power on power, violence on violence.   </a:t>
            </a:r>
          </a:p>
          <a:p>
            <a:r>
              <a:rPr lang="en-US" dirty="0"/>
              <a:t>Red coats are essential to </a:t>
            </a:r>
            <a:r>
              <a:rPr lang="en-US" dirty="0" smtClean="0"/>
              <a:t>defining American minutemen.</a:t>
            </a:r>
            <a:endParaRPr lang="en-US" dirty="0"/>
          </a:p>
        </p:txBody>
      </p:sp>
    </p:spTree>
    <p:extLst>
      <p:ext uri="{BB962C8B-B14F-4D97-AF65-F5344CB8AC3E}">
        <p14:creationId xmlns:p14="http://schemas.microsoft.com/office/powerpoint/2010/main" val="372879842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6886" y="255726"/>
            <a:ext cx="7769015" cy="646331"/>
          </a:xfrm>
          <a:prstGeom prst="rect">
            <a:avLst/>
          </a:prstGeom>
          <a:noFill/>
        </p:spPr>
        <p:txBody>
          <a:bodyPr wrap="square" rtlCol="0">
            <a:spAutoFit/>
          </a:bodyPr>
          <a:lstStyle/>
          <a:p>
            <a:r>
              <a:rPr lang="en-US" dirty="0" smtClean="0"/>
              <a:t>The idea of a uniform military culture or logic is a bit puzzling since the logic of the field is violent differentiation And differences are relational </a:t>
            </a:r>
            <a:endParaRPr lang="en-US" dirty="0"/>
          </a:p>
        </p:txBody>
      </p:sp>
      <p:pic>
        <p:nvPicPr>
          <p:cNvPr id="3" name="Picture 2" descr="87aa8b22e2dc13a481fac0e279b58a7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06" y="1195131"/>
            <a:ext cx="3808596" cy="3106191"/>
          </a:xfrm>
          <a:prstGeom prst="rect">
            <a:avLst/>
          </a:prstGeom>
        </p:spPr>
      </p:pic>
      <p:pic>
        <p:nvPicPr>
          <p:cNvPr id="4" name="Picture 3" descr="maxresdefau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400" y="2054132"/>
            <a:ext cx="4801919" cy="2701080"/>
          </a:xfrm>
          <a:prstGeom prst="rect">
            <a:avLst/>
          </a:prstGeom>
        </p:spPr>
      </p:pic>
      <p:sp>
        <p:nvSpPr>
          <p:cNvPr id="5" name="TextBox 4"/>
          <p:cNvSpPr txBox="1"/>
          <p:nvPr/>
        </p:nvSpPr>
        <p:spPr>
          <a:xfrm>
            <a:off x="466886" y="6044643"/>
            <a:ext cx="7769015" cy="646331"/>
          </a:xfrm>
          <a:prstGeom prst="rect">
            <a:avLst/>
          </a:prstGeom>
          <a:noFill/>
        </p:spPr>
        <p:txBody>
          <a:bodyPr wrap="square" rtlCol="0">
            <a:spAutoFit/>
          </a:bodyPr>
          <a:lstStyle/>
          <a:p>
            <a:r>
              <a:rPr lang="en-US" dirty="0" smtClean="0"/>
              <a:t>Chinese nationalist (NRA) soldiers, equipped and trained by Germany, in struggle with Japan Shanghai 1937 and executing Japanese war criminal 1947</a:t>
            </a:r>
            <a:endParaRPr lang="en-US" dirty="0"/>
          </a:p>
        </p:txBody>
      </p:sp>
      <p:pic>
        <p:nvPicPr>
          <p:cNvPr id="6" name="Picture 5" descr="3c8852bf4b654b977c0358f3d2197342--nanking-massacre-the-battl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0504" y="2711704"/>
            <a:ext cx="4041309" cy="3179236"/>
          </a:xfrm>
          <a:prstGeom prst="rect">
            <a:avLst/>
          </a:prstGeom>
        </p:spPr>
      </p:pic>
      <p:sp>
        <p:nvSpPr>
          <p:cNvPr id="7" name="TextBox 6"/>
          <p:cNvSpPr txBox="1"/>
          <p:nvPr/>
        </p:nvSpPr>
        <p:spPr>
          <a:xfrm>
            <a:off x="5604792" y="976752"/>
            <a:ext cx="2797054" cy="646331"/>
          </a:xfrm>
          <a:prstGeom prst="rect">
            <a:avLst/>
          </a:prstGeom>
          <a:noFill/>
        </p:spPr>
        <p:txBody>
          <a:bodyPr wrap="square" rtlCol="0">
            <a:spAutoFit/>
          </a:bodyPr>
          <a:lstStyle/>
          <a:p>
            <a:r>
              <a:rPr lang="en-US" dirty="0" smtClean="0"/>
              <a:t>For a European these images are confusing. </a:t>
            </a:r>
            <a:endParaRPr lang="en-US" dirty="0"/>
          </a:p>
        </p:txBody>
      </p:sp>
    </p:spTree>
    <p:extLst>
      <p:ext uri="{BB962C8B-B14F-4D97-AF65-F5344CB8AC3E}">
        <p14:creationId xmlns:p14="http://schemas.microsoft.com/office/powerpoint/2010/main" val="14018093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9074" y="616240"/>
            <a:ext cx="7582260" cy="3693319"/>
          </a:xfrm>
          <a:prstGeom prst="rect">
            <a:avLst/>
          </a:prstGeom>
          <a:noFill/>
        </p:spPr>
        <p:txBody>
          <a:bodyPr wrap="square" rtlCol="0">
            <a:spAutoFit/>
          </a:bodyPr>
          <a:lstStyle/>
          <a:p>
            <a:r>
              <a:rPr lang="en-US" dirty="0" smtClean="0"/>
              <a:t>So here’s our agenda for the term.  </a:t>
            </a:r>
          </a:p>
          <a:p>
            <a:endParaRPr lang="en-US" dirty="0"/>
          </a:p>
          <a:p>
            <a:r>
              <a:rPr lang="en-US" dirty="0" smtClean="0"/>
              <a:t>The question we will ask is not how Germany’s national development was mutated so as to make it warlike. </a:t>
            </a:r>
          </a:p>
          <a:p>
            <a:endParaRPr lang="en-US" dirty="0"/>
          </a:p>
          <a:p>
            <a:r>
              <a:rPr lang="en-US" dirty="0" smtClean="0"/>
              <a:t>The question we will ask is how the evolving European (and global) mode of war-fighting shaped Germany and how Germany shaped that evolution, reacting on others, as they reacted back on it.  </a:t>
            </a:r>
          </a:p>
          <a:p>
            <a:endParaRPr lang="en-US" dirty="0"/>
          </a:p>
          <a:p>
            <a:r>
              <a:rPr lang="en-US" dirty="0" smtClean="0"/>
              <a:t>It is out of that relational and dynamic history, in which military factors interact with political and economic history, that we may be able to grasp why and how the German nation-state’s capacity for violence escalated so dramatically from the last third of the 19</a:t>
            </a:r>
            <a:r>
              <a:rPr lang="en-US" baseline="30000" dirty="0" smtClean="0"/>
              <a:t>th</a:t>
            </a:r>
            <a:r>
              <a:rPr lang="en-US" dirty="0" smtClean="0"/>
              <a:t> century. </a:t>
            </a:r>
            <a:endParaRPr lang="en-US" dirty="0"/>
          </a:p>
        </p:txBody>
      </p:sp>
    </p:spTree>
    <p:extLst>
      <p:ext uri="{BB962C8B-B14F-4D97-AF65-F5344CB8AC3E}">
        <p14:creationId xmlns:p14="http://schemas.microsoft.com/office/powerpoint/2010/main" val="194378168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pill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499"/>
            <a:ext cx="9144000" cy="6540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30729" y="0"/>
            <a:ext cx="7470207" cy="2585323"/>
          </a:xfrm>
          <a:prstGeom prst="rect">
            <a:avLst/>
          </a:prstGeom>
          <a:solidFill>
            <a:schemeClr val="bg1"/>
          </a:solidFill>
        </p:spPr>
        <p:txBody>
          <a:bodyPr wrap="square" rtlCol="0">
            <a:spAutoFit/>
          </a:bodyPr>
          <a:lstStyle/>
          <a:p>
            <a:r>
              <a:rPr lang="en-US" dirty="0" smtClean="0"/>
              <a:t>Modern </a:t>
            </a:r>
            <a:r>
              <a:rPr lang="en-US" dirty="0" smtClean="0"/>
              <a:t>European war-fighting, </a:t>
            </a:r>
            <a:r>
              <a:rPr lang="en-US" dirty="0" smtClean="0"/>
              <a:t>modern religion, modern </a:t>
            </a:r>
            <a:r>
              <a:rPr lang="en-US" dirty="0" smtClean="0"/>
              <a:t>European culture and capitalism </a:t>
            </a:r>
            <a:r>
              <a:rPr lang="en-US" dirty="0" smtClean="0"/>
              <a:t>all have an origin in </a:t>
            </a:r>
            <a:r>
              <a:rPr lang="en-US" dirty="0" smtClean="0"/>
              <a:t>the eruption of the renaissance</a:t>
            </a:r>
            <a:r>
              <a:rPr lang="en-US" dirty="0" smtClean="0"/>
              <a:t>/reformation period. </a:t>
            </a:r>
          </a:p>
          <a:p>
            <a:endParaRPr lang="en-US" dirty="0" smtClean="0"/>
          </a:p>
          <a:p>
            <a:r>
              <a:rPr lang="en-US" dirty="0" smtClean="0"/>
              <a:t>This was a period of great innovation and breakthroughs</a:t>
            </a:r>
          </a:p>
          <a:p>
            <a:endParaRPr lang="en-US" dirty="0"/>
          </a:p>
          <a:p>
            <a:r>
              <a:rPr lang="en-US" dirty="0" smtClean="0"/>
              <a:t>The Germans lands </a:t>
            </a:r>
            <a:r>
              <a:rPr lang="en-US" dirty="0" smtClean="0"/>
              <a:t>– Rhineland/central/North Germany – were key participants. </a:t>
            </a:r>
            <a:endParaRPr lang="en-US" dirty="0" smtClean="0"/>
          </a:p>
          <a:p>
            <a:endParaRPr lang="en-US" dirty="0"/>
          </a:p>
        </p:txBody>
      </p:sp>
    </p:spTree>
    <p:extLst>
      <p:ext uri="{BB962C8B-B14F-4D97-AF65-F5344CB8AC3E}">
        <p14:creationId xmlns:p14="http://schemas.microsoft.com/office/powerpoint/2010/main" val="106524418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627" y="273973"/>
            <a:ext cx="8036627" cy="1477328"/>
          </a:xfrm>
          <a:prstGeom prst="rect">
            <a:avLst/>
          </a:prstGeom>
          <a:noFill/>
        </p:spPr>
        <p:txBody>
          <a:bodyPr wrap="square" rtlCol="0">
            <a:spAutoFit/>
          </a:bodyPr>
          <a:lstStyle/>
          <a:p>
            <a:r>
              <a:rPr lang="en-US" dirty="0" smtClean="0"/>
              <a:t>It was spectacularly </a:t>
            </a:r>
            <a:r>
              <a:rPr lang="en-US" dirty="0" smtClean="0"/>
              <a:t>innovative but as far as the German lands it was also utterly catastrophic.</a:t>
            </a:r>
          </a:p>
          <a:p>
            <a:endParaRPr lang="en-US" dirty="0"/>
          </a:p>
          <a:p>
            <a:r>
              <a:rPr lang="en-US" dirty="0" smtClean="0"/>
              <a:t>We tend to think of the wars of the 20</a:t>
            </a:r>
            <a:r>
              <a:rPr lang="en-US" baseline="30000" dirty="0" smtClean="0"/>
              <a:t>th</a:t>
            </a:r>
            <a:r>
              <a:rPr lang="en-US" dirty="0" smtClean="0"/>
              <a:t> century as being the worst to have befallen Europe. That is far from the truth at least as far as Western Europe is concerned. </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4326"/>
            <a:ext cx="888047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74578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781" y="130718"/>
            <a:ext cx="8646765" cy="1200329"/>
          </a:xfrm>
          <a:prstGeom prst="rect">
            <a:avLst/>
          </a:prstGeom>
          <a:noFill/>
        </p:spPr>
        <p:txBody>
          <a:bodyPr wrap="square" rtlCol="0">
            <a:spAutoFit/>
          </a:bodyPr>
          <a:lstStyle/>
          <a:p>
            <a:r>
              <a:rPr lang="en-US" dirty="0" smtClean="0"/>
              <a:t>It is not just a humanitarian catastrophe. </a:t>
            </a:r>
            <a:r>
              <a:rPr lang="en-US" dirty="0" smtClean="0"/>
              <a:t>It is also the moment at which Germany’s political development separates from that of its Western neighbors. </a:t>
            </a:r>
            <a:r>
              <a:rPr lang="en-US" dirty="0" smtClean="0"/>
              <a:t>1648 the Treaty of Westphalia left Germany as a religious and political patchwork – under umbrella of the Holy Roman Empire</a:t>
            </a:r>
            <a:endParaRPr lang="en-US" dirty="0"/>
          </a:p>
        </p:txBody>
      </p:sp>
      <p:pic>
        <p:nvPicPr>
          <p:cNvPr id="5" name="Picture 4" descr="Map_of_the_Holy_Roman_Empire,_1789_e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550" y="1207724"/>
            <a:ext cx="6611133" cy="5390914"/>
          </a:xfrm>
          <a:prstGeom prst="rect">
            <a:avLst/>
          </a:prstGeom>
        </p:spPr>
      </p:pic>
    </p:spTree>
    <p:extLst>
      <p:ext uri="{BB962C8B-B14F-4D97-AF65-F5344CB8AC3E}">
        <p14:creationId xmlns:p14="http://schemas.microsoft.com/office/powerpoint/2010/main" val="89946335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5564" y="67439"/>
            <a:ext cx="7059345" cy="2031325"/>
          </a:xfrm>
          <a:prstGeom prst="rect">
            <a:avLst/>
          </a:prstGeom>
          <a:noFill/>
        </p:spPr>
        <p:txBody>
          <a:bodyPr wrap="square" rtlCol="0">
            <a:spAutoFit/>
          </a:bodyPr>
          <a:lstStyle/>
          <a:p>
            <a:r>
              <a:rPr lang="en-US" dirty="0" smtClean="0"/>
              <a:t>By itself the Holy Roman Empire might have functioned as a mechanism for keeping the peace in the German lands. But Germany history is never merely German history. The relational point is crucial. The Holy Roman Empire is battered from the outside. </a:t>
            </a:r>
          </a:p>
          <a:p>
            <a:endParaRPr lang="en-US" dirty="0" smtClean="0"/>
          </a:p>
          <a:p>
            <a:r>
              <a:rPr lang="en-US" dirty="0" smtClean="0"/>
              <a:t>In 1680s by expansive Ottoman Empire. </a:t>
            </a:r>
          </a:p>
          <a:p>
            <a:endParaRPr lang="en-US" dirty="0"/>
          </a:p>
        </p:txBody>
      </p:sp>
      <p:pic>
        <p:nvPicPr>
          <p:cNvPr id="4" name="Picture 3" descr="Battle_of_Vienna_1683_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967" y="1780137"/>
            <a:ext cx="8011796" cy="4844531"/>
          </a:xfrm>
          <a:prstGeom prst="rect">
            <a:avLst/>
          </a:prstGeom>
        </p:spPr>
      </p:pic>
    </p:spTree>
    <p:extLst>
      <p:ext uri="{BB962C8B-B14F-4D97-AF65-F5344CB8AC3E}">
        <p14:creationId xmlns:p14="http://schemas.microsoft.com/office/powerpoint/2010/main" val="398957831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080" y="0"/>
            <a:ext cx="8748019" cy="646331"/>
          </a:xfrm>
          <a:prstGeom prst="rect">
            <a:avLst/>
          </a:prstGeom>
          <a:noFill/>
        </p:spPr>
        <p:txBody>
          <a:bodyPr wrap="square" rtlCol="0">
            <a:spAutoFit/>
          </a:bodyPr>
          <a:lstStyle/>
          <a:p>
            <a:r>
              <a:rPr lang="en-US" dirty="0" smtClean="0"/>
              <a:t>Even more menacing proved to be the emergent nation state formations to the West: France’s struggle with Habsburg rivals racks German lands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728" y="646331"/>
            <a:ext cx="5421064" cy="449455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6858" y="2782415"/>
            <a:ext cx="4099241" cy="3954561"/>
          </a:xfrm>
          <a:prstGeom prst="rect">
            <a:avLst/>
          </a:prstGeom>
        </p:spPr>
      </p:pic>
      <p:sp>
        <p:nvSpPr>
          <p:cNvPr id="5" name="TextBox 4"/>
          <p:cNvSpPr txBox="1"/>
          <p:nvPr/>
        </p:nvSpPr>
        <p:spPr>
          <a:xfrm>
            <a:off x="6144244" y="821653"/>
            <a:ext cx="2771855" cy="369332"/>
          </a:xfrm>
          <a:prstGeom prst="rect">
            <a:avLst/>
          </a:prstGeom>
          <a:noFill/>
        </p:spPr>
        <p:txBody>
          <a:bodyPr wrap="square" rtlCol="0">
            <a:spAutoFit/>
          </a:bodyPr>
          <a:lstStyle/>
          <a:p>
            <a:r>
              <a:rPr lang="en-US" dirty="0" err="1" smtClean="0"/>
              <a:t>Brulez</a:t>
            </a:r>
            <a:r>
              <a:rPr lang="en-US" dirty="0" smtClean="0"/>
              <a:t> le </a:t>
            </a:r>
            <a:r>
              <a:rPr lang="en-US" dirty="0" err="1" smtClean="0"/>
              <a:t>Palatinat</a:t>
            </a:r>
            <a:r>
              <a:rPr lang="en-US" dirty="0" smtClean="0"/>
              <a:t> - 1689</a:t>
            </a:r>
            <a:endParaRPr lang="en-US" dirty="0"/>
          </a:p>
        </p:txBody>
      </p:sp>
      <p:sp>
        <p:nvSpPr>
          <p:cNvPr id="6" name="TextBox 5"/>
          <p:cNvSpPr txBox="1"/>
          <p:nvPr/>
        </p:nvSpPr>
        <p:spPr>
          <a:xfrm>
            <a:off x="1998280" y="5598031"/>
            <a:ext cx="2278413" cy="369332"/>
          </a:xfrm>
          <a:prstGeom prst="rect">
            <a:avLst/>
          </a:prstGeom>
          <a:noFill/>
        </p:spPr>
        <p:txBody>
          <a:bodyPr wrap="square" rtlCol="0">
            <a:spAutoFit/>
          </a:bodyPr>
          <a:lstStyle/>
          <a:p>
            <a:r>
              <a:rPr lang="en-US" dirty="0" smtClean="0"/>
              <a:t>Louis XIV: 1643-1715 </a:t>
            </a:r>
            <a:endParaRPr lang="en-US" dirty="0"/>
          </a:p>
        </p:txBody>
      </p:sp>
    </p:spTree>
    <p:extLst>
      <p:ext uri="{BB962C8B-B14F-4D97-AF65-F5344CB8AC3E}">
        <p14:creationId xmlns:p14="http://schemas.microsoft.com/office/powerpoint/2010/main" val="22710176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HCruy3UAAE1bei-1024x76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descr="trumps-america-nazis-in-charlottesvill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160"/>
            <a:ext cx="4453868" cy="3584267"/>
          </a:xfrm>
          <a:prstGeom prst="rect">
            <a:avLst/>
          </a:prstGeom>
        </p:spPr>
      </p:pic>
      <p:pic>
        <p:nvPicPr>
          <p:cNvPr id="5" name="Picture 4" descr="https_%2F%2Fblueprint-api-production.s3.amazonaws.com%2Fuploads%2Fcard%2Fimage%2F567193%2F39c99d88-baf0-45f3-bf10-621cd694ff9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5567" y="3043851"/>
            <a:ext cx="5718433" cy="3814150"/>
          </a:xfrm>
          <a:prstGeom prst="rect">
            <a:avLst/>
          </a:prstGeom>
        </p:spPr>
      </p:pic>
      <p:pic>
        <p:nvPicPr>
          <p:cNvPr id="6" name="Picture 5" descr="antifa-620x33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133" y="2035458"/>
            <a:ext cx="7313868" cy="3963645"/>
          </a:xfrm>
          <a:prstGeom prst="rect">
            <a:avLst/>
          </a:prstGeom>
        </p:spPr>
      </p:pic>
    </p:spTree>
    <p:extLst>
      <p:ext uri="{BB962C8B-B14F-4D97-AF65-F5344CB8AC3E}">
        <p14:creationId xmlns:p14="http://schemas.microsoft.com/office/powerpoint/2010/main" val="35969499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431" y="64329"/>
            <a:ext cx="8478684" cy="646331"/>
          </a:xfrm>
          <a:prstGeom prst="rect">
            <a:avLst/>
          </a:prstGeom>
          <a:noFill/>
        </p:spPr>
        <p:txBody>
          <a:bodyPr wrap="square" rtlCol="0">
            <a:spAutoFit/>
          </a:bodyPr>
          <a:lstStyle/>
          <a:p>
            <a:r>
              <a:rPr lang="en-US" dirty="0" smtClean="0"/>
              <a:t>In 18</a:t>
            </a:r>
            <a:r>
              <a:rPr lang="en-US" baseline="30000" dirty="0" smtClean="0"/>
              <a:t>th</a:t>
            </a:r>
            <a:r>
              <a:rPr lang="en-US" dirty="0" smtClean="0"/>
              <a:t> century European power politics expands dramatically beyond the boundaries of Europe: France and Britain fight a global struggle with German states as their pawns. </a:t>
            </a:r>
            <a:endParaRPr lang="en-US" dirty="0"/>
          </a:p>
        </p:txBody>
      </p:sp>
      <p:pic>
        <p:nvPicPr>
          <p:cNvPr id="3" name="Picture 2" descr="800px-B-Emp-176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431" y="1008392"/>
            <a:ext cx="8711942" cy="5303395"/>
          </a:xfrm>
          <a:prstGeom prst="rect">
            <a:avLst/>
          </a:prstGeom>
        </p:spPr>
      </p:pic>
    </p:spTree>
    <p:extLst>
      <p:ext uri="{BB962C8B-B14F-4D97-AF65-F5344CB8AC3E}">
        <p14:creationId xmlns:p14="http://schemas.microsoft.com/office/powerpoint/2010/main" val="151481662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928" y="450248"/>
            <a:ext cx="4930337" cy="369332"/>
          </a:xfrm>
          <a:prstGeom prst="rect">
            <a:avLst/>
          </a:prstGeom>
          <a:noFill/>
        </p:spPr>
        <p:txBody>
          <a:bodyPr wrap="square" rtlCol="0">
            <a:spAutoFit/>
          </a:bodyPr>
          <a:lstStyle/>
          <a:p>
            <a:r>
              <a:rPr lang="en-US" dirty="0" smtClean="0"/>
              <a:t>If Louis XIV was bad … </a:t>
            </a:r>
            <a:r>
              <a:rPr lang="en-US" dirty="0" smtClean="0"/>
              <a:t>Bonaparte was even worse! </a:t>
            </a:r>
            <a:endParaRPr lang="en-US" dirty="0"/>
          </a:p>
        </p:txBody>
      </p:sp>
      <p:pic>
        <p:nvPicPr>
          <p:cNvPr id="3" name="Picture 2" descr="napoleon-mount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332" y="1176458"/>
            <a:ext cx="4418873" cy="5233368"/>
          </a:xfrm>
          <a:prstGeom prst="rect">
            <a:avLst/>
          </a:prstGeom>
        </p:spPr>
      </p:pic>
      <p:pic>
        <p:nvPicPr>
          <p:cNvPr id="4" name="Picture 3" descr="1200px-Charles_Meynier_-_Napoleon_in_Berli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1679612"/>
            <a:ext cx="5486400" cy="3662172"/>
          </a:xfrm>
          <a:prstGeom prst="rect">
            <a:avLst/>
          </a:prstGeom>
        </p:spPr>
      </p:pic>
      <p:sp>
        <p:nvSpPr>
          <p:cNvPr id="6" name="TextBox 5"/>
          <p:cNvSpPr txBox="1"/>
          <p:nvPr/>
        </p:nvSpPr>
        <p:spPr>
          <a:xfrm>
            <a:off x="5490602" y="5527483"/>
            <a:ext cx="3492322" cy="646331"/>
          </a:xfrm>
          <a:prstGeom prst="rect">
            <a:avLst/>
          </a:prstGeom>
          <a:noFill/>
        </p:spPr>
        <p:txBody>
          <a:bodyPr wrap="square" rtlCol="0">
            <a:spAutoFit/>
          </a:bodyPr>
          <a:lstStyle/>
          <a:p>
            <a:r>
              <a:rPr lang="en-US" dirty="0" smtClean="0"/>
              <a:t>French emperor arrives in Berlin 27 October 1806</a:t>
            </a:r>
            <a:endParaRPr lang="en-US" dirty="0"/>
          </a:p>
        </p:txBody>
      </p:sp>
    </p:spTree>
    <p:extLst>
      <p:ext uri="{BB962C8B-B14F-4D97-AF65-F5344CB8AC3E}">
        <p14:creationId xmlns:p14="http://schemas.microsoft.com/office/powerpoint/2010/main" val="34290395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0861" y="1233087"/>
            <a:ext cx="3548347" cy="2031325"/>
          </a:xfrm>
          <a:prstGeom prst="rect">
            <a:avLst/>
          </a:prstGeom>
          <a:noFill/>
        </p:spPr>
        <p:txBody>
          <a:bodyPr wrap="square" rtlCol="0">
            <a:spAutoFit/>
          </a:bodyPr>
          <a:lstStyle/>
          <a:p>
            <a:r>
              <a:rPr lang="en-US" dirty="0" smtClean="0"/>
              <a:t>It is not by acciden</a:t>
            </a:r>
            <a:r>
              <a:rPr lang="en-US" dirty="0" smtClean="0"/>
              <a:t>t that Germany would spawn the greatest philosopher of war, Karl von Clausewitz (1780-1831), and that his central problem was to </a:t>
            </a:r>
            <a:r>
              <a:rPr lang="en-US" dirty="0" smtClean="0">
                <a:sym typeface="Wingdings"/>
              </a:rPr>
              <a:t>explain </a:t>
            </a:r>
            <a:r>
              <a:rPr lang="en-US" dirty="0">
                <a:sym typeface="Wingdings"/>
              </a:rPr>
              <a:t>P</a:t>
            </a:r>
            <a:r>
              <a:rPr lang="en-US" dirty="0" smtClean="0">
                <a:sym typeface="Wingdings"/>
              </a:rPr>
              <a:t>russia’s catastrophic defeat at the hands of the French.  </a:t>
            </a:r>
            <a:r>
              <a:rPr lang="en-US" dirty="0" smtClean="0"/>
              <a:t>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2719" y="1063994"/>
            <a:ext cx="4520035" cy="5620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10861" y="265141"/>
            <a:ext cx="7409245" cy="646331"/>
          </a:xfrm>
          <a:prstGeom prst="rect">
            <a:avLst/>
          </a:prstGeom>
          <a:noFill/>
        </p:spPr>
        <p:txBody>
          <a:bodyPr wrap="square" rtlCol="0">
            <a:spAutoFit/>
          </a:bodyPr>
          <a:lstStyle/>
          <a:p>
            <a:r>
              <a:rPr lang="en-US" dirty="0" smtClean="0"/>
              <a:t>If modern military </a:t>
            </a:r>
            <a:r>
              <a:rPr lang="en-US" dirty="0" smtClean="0"/>
              <a:t>power has a 500 year history then for the first 300 years Germans were amongst its principal victims. </a:t>
            </a:r>
            <a:endParaRPr lang="en-US" dirty="0"/>
          </a:p>
        </p:txBody>
      </p:sp>
    </p:spTree>
    <p:extLst>
      <p:ext uri="{BB962C8B-B14F-4D97-AF65-F5344CB8AC3E}">
        <p14:creationId xmlns:p14="http://schemas.microsoft.com/office/powerpoint/2010/main" val="36097290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6823" y="434780"/>
            <a:ext cx="7379468" cy="6118419"/>
          </a:xfrm>
          <a:prstGeom prst="rect">
            <a:avLst/>
          </a:prstGeom>
        </p:spPr>
      </p:pic>
      <p:sp>
        <p:nvSpPr>
          <p:cNvPr id="3" name="TextBox 2"/>
          <p:cNvSpPr txBox="1"/>
          <p:nvPr/>
        </p:nvSpPr>
        <p:spPr>
          <a:xfrm>
            <a:off x="224106" y="957650"/>
            <a:ext cx="1371600" cy="3139321"/>
          </a:xfrm>
          <a:prstGeom prst="rect">
            <a:avLst/>
          </a:prstGeom>
          <a:noFill/>
        </p:spPr>
        <p:txBody>
          <a:bodyPr wrap="square" rtlCol="0">
            <a:spAutoFit/>
          </a:bodyPr>
          <a:lstStyle/>
          <a:p>
            <a:r>
              <a:rPr lang="en-US" dirty="0" smtClean="0"/>
              <a:t>Bismarck, the Emperor and the German warlords in Louis XIV’s hall of mirrors at Versailles, 18 January 1871 </a:t>
            </a:r>
            <a:endParaRPr lang="en-US" dirty="0"/>
          </a:p>
        </p:txBody>
      </p:sp>
      <p:sp>
        <p:nvSpPr>
          <p:cNvPr id="4" name="TextBox 3"/>
          <p:cNvSpPr txBox="1"/>
          <p:nvPr/>
        </p:nvSpPr>
        <p:spPr>
          <a:xfrm>
            <a:off x="224106" y="0"/>
            <a:ext cx="2595897" cy="369332"/>
          </a:xfrm>
          <a:prstGeom prst="rect">
            <a:avLst/>
          </a:prstGeom>
          <a:noFill/>
        </p:spPr>
        <p:txBody>
          <a:bodyPr wrap="square" rtlCol="0">
            <a:spAutoFit/>
          </a:bodyPr>
          <a:lstStyle/>
          <a:p>
            <a:r>
              <a:rPr lang="en-US" dirty="0" err="1" smtClean="0"/>
              <a:t>Revanche</a:t>
            </a:r>
            <a:r>
              <a:rPr lang="en-US" dirty="0" smtClean="0"/>
              <a:t>: </a:t>
            </a:r>
            <a:endParaRPr lang="en-US" dirty="0"/>
          </a:p>
        </p:txBody>
      </p:sp>
    </p:spTree>
    <p:extLst>
      <p:ext uri="{BB962C8B-B14F-4D97-AF65-F5344CB8AC3E}">
        <p14:creationId xmlns:p14="http://schemas.microsoft.com/office/powerpoint/2010/main" val="7906592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sailles-hall-mirrors-hdr-bricke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950"/>
            <a:ext cx="9144000" cy="6115050"/>
          </a:xfrm>
          <a:prstGeom prst="rect">
            <a:avLst/>
          </a:prstGeom>
        </p:spPr>
      </p:pic>
      <p:sp>
        <p:nvSpPr>
          <p:cNvPr id="3" name="TextBox 2"/>
          <p:cNvSpPr txBox="1"/>
          <p:nvPr/>
        </p:nvSpPr>
        <p:spPr>
          <a:xfrm>
            <a:off x="224106" y="149391"/>
            <a:ext cx="6032192" cy="369332"/>
          </a:xfrm>
          <a:prstGeom prst="rect">
            <a:avLst/>
          </a:prstGeom>
          <a:noFill/>
        </p:spPr>
        <p:txBody>
          <a:bodyPr wrap="square" rtlCol="0">
            <a:spAutoFit/>
          </a:bodyPr>
          <a:lstStyle/>
          <a:p>
            <a:r>
              <a:rPr lang="en-US" dirty="0" smtClean="0"/>
              <a:t>Look beyond the mirrors! Look up …. </a:t>
            </a:r>
            <a:endParaRPr lang="en-US" dirty="0"/>
          </a:p>
        </p:txBody>
      </p:sp>
    </p:spTree>
    <p:extLst>
      <p:ext uri="{BB962C8B-B14F-4D97-AF65-F5344CB8AC3E}">
        <p14:creationId xmlns:p14="http://schemas.microsoft.com/office/powerpoint/2010/main" val="46165784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638800" cy="382028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2" y="3081302"/>
            <a:ext cx="8686800" cy="3811334"/>
          </a:xfrm>
          <a:prstGeom prst="rect">
            <a:avLst/>
          </a:prstGeom>
        </p:spPr>
      </p:pic>
      <p:sp>
        <p:nvSpPr>
          <p:cNvPr id="5" name="TextBox 4"/>
          <p:cNvSpPr txBox="1"/>
          <p:nvPr/>
        </p:nvSpPr>
        <p:spPr>
          <a:xfrm>
            <a:off x="5791200" y="609600"/>
            <a:ext cx="2916382" cy="1754327"/>
          </a:xfrm>
          <a:prstGeom prst="rect">
            <a:avLst/>
          </a:prstGeom>
          <a:noFill/>
        </p:spPr>
        <p:txBody>
          <a:bodyPr wrap="square" rtlCol="0">
            <a:spAutoFit/>
          </a:bodyPr>
          <a:lstStyle/>
          <a:p>
            <a:r>
              <a:rPr lang="en-US" dirty="0" smtClean="0"/>
              <a:t>Versailles the Hall of Mirrors, Le </a:t>
            </a:r>
            <a:r>
              <a:rPr lang="en-US" dirty="0" err="1" smtClean="0"/>
              <a:t>Brun</a:t>
            </a:r>
            <a:r>
              <a:rPr lang="en-US" dirty="0" smtClean="0"/>
              <a:t> </a:t>
            </a:r>
            <a:r>
              <a:rPr lang="en-US" dirty="0" smtClean="0"/>
              <a:t>ceiling </a:t>
            </a:r>
            <a:r>
              <a:rPr lang="en-US" dirty="0" smtClean="0"/>
              <a:t>paintings</a:t>
            </a:r>
            <a:r>
              <a:rPr lang="en-US" dirty="0" smtClean="0"/>
              <a:t>:</a:t>
            </a:r>
          </a:p>
          <a:p>
            <a:r>
              <a:rPr lang="en-US" dirty="0" smtClean="0"/>
              <a:t>(Left) Louis XIV crossing the Rhine in the face of enemies and (below) vanquishing the Germans</a:t>
            </a:r>
            <a:endParaRPr lang="en-US" dirty="0"/>
          </a:p>
        </p:txBody>
      </p:sp>
    </p:spTree>
    <p:extLst>
      <p:ext uri="{BB962C8B-B14F-4D97-AF65-F5344CB8AC3E}">
        <p14:creationId xmlns:p14="http://schemas.microsoft.com/office/powerpoint/2010/main" val="352453838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044" y="71245"/>
            <a:ext cx="6559390" cy="923330"/>
          </a:xfrm>
          <a:prstGeom prst="rect">
            <a:avLst/>
          </a:prstGeom>
          <a:noFill/>
        </p:spPr>
        <p:txBody>
          <a:bodyPr wrap="square" rtlCol="0">
            <a:spAutoFit/>
          </a:bodyPr>
          <a:lstStyle/>
          <a:p>
            <a:r>
              <a:rPr lang="en-US" dirty="0" smtClean="0"/>
              <a:t>In 1870, 1914, 1939 the Germans were seen and saw themselves as fighting against the odds. </a:t>
            </a:r>
            <a:endParaRPr lang="en-US" dirty="0" smtClean="0"/>
          </a:p>
          <a:p>
            <a:endParaRPr lang="en-US" dirty="0"/>
          </a:p>
        </p:txBody>
      </p:sp>
      <p:sp>
        <p:nvSpPr>
          <p:cNvPr id="3" name="Rectangle 2"/>
          <p:cNvSpPr/>
          <p:nvPr/>
        </p:nvSpPr>
        <p:spPr>
          <a:xfrm>
            <a:off x="4787422" y="566608"/>
            <a:ext cx="4083449" cy="1200329"/>
          </a:xfrm>
          <a:prstGeom prst="rect">
            <a:avLst/>
          </a:prstGeom>
        </p:spPr>
        <p:txBody>
          <a:bodyPr wrap="square">
            <a:spAutoFit/>
          </a:bodyPr>
          <a:lstStyle/>
          <a:p>
            <a:r>
              <a:rPr lang="en-US" dirty="0" smtClean="0"/>
              <a:t>The most </a:t>
            </a:r>
            <a:r>
              <a:rPr lang="en-US" dirty="0"/>
              <a:t>extensive and radical interpretation </a:t>
            </a:r>
            <a:r>
              <a:rPr lang="en-US" dirty="0" smtClean="0"/>
              <a:t>of why German fought against the odds was a particular type of geopolitical </a:t>
            </a:r>
            <a:r>
              <a:rPr lang="en-US" dirty="0" err="1" smtClean="0"/>
              <a:t>antisemitism</a:t>
            </a:r>
            <a:r>
              <a:rPr lang="en-US" dirty="0" smtClean="0"/>
              <a:t>. </a:t>
            </a:r>
            <a:endParaRPr lang="en-US" dirty="0"/>
          </a:p>
        </p:txBody>
      </p:sp>
      <p:pic>
        <p:nvPicPr>
          <p:cNvPr id="4" name="Picture 3" descr="b263eb40567b115e0880b908d1bda4b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826" y="994575"/>
            <a:ext cx="3970298" cy="5499980"/>
          </a:xfrm>
          <a:prstGeom prst="rect">
            <a:avLst/>
          </a:prstGeom>
        </p:spPr>
      </p:pic>
      <p:pic>
        <p:nvPicPr>
          <p:cNvPr id="5" name="Picture 4" descr="wp-14869353615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0933" y="1766937"/>
            <a:ext cx="3709938" cy="5091063"/>
          </a:xfrm>
          <a:prstGeom prst="rect">
            <a:avLst/>
          </a:prstGeom>
        </p:spPr>
      </p:pic>
    </p:spTree>
    <p:extLst>
      <p:ext uri="{BB962C8B-B14F-4D97-AF65-F5344CB8AC3E}">
        <p14:creationId xmlns:p14="http://schemas.microsoft.com/office/powerpoint/2010/main" val="16637570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537" y="114273"/>
            <a:ext cx="7134048" cy="1200329"/>
          </a:xfrm>
          <a:prstGeom prst="rect">
            <a:avLst/>
          </a:prstGeom>
          <a:noFill/>
        </p:spPr>
        <p:txBody>
          <a:bodyPr wrap="square" rtlCol="0">
            <a:spAutoFit/>
          </a:bodyPr>
          <a:lstStyle/>
          <a:p>
            <a:r>
              <a:rPr lang="en-US" dirty="0" smtClean="0"/>
              <a:t>So rather continuity, I am going to invoke an </a:t>
            </a:r>
            <a:r>
              <a:rPr lang="en-US" dirty="0" smtClean="0"/>
              <a:t>ironic inversion </a:t>
            </a:r>
            <a:r>
              <a:rPr lang="en-US" dirty="0"/>
              <a:t>to explain Germany’s </a:t>
            </a:r>
            <a:r>
              <a:rPr lang="en-US" dirty="0" smtClean="0"/>
              <a:t>escalation </a:t>
            </a:r>
            <a:r>
              <a:rPr lang="en-US" dirty="0"/>
              <a:t>to ultra </a:t>
            </a:r>
            <a:r>
              <a:rPr lang="en-US" dirty="0" smtClean="0"/>
              <a:t>violence: from victim to perpetrator!</a:t>
            </a:r>
            <a:endParaRPr lang="en-US" dirty="0"/>
          </a:p>
          <a:p>
            <a:r>
              <a:rPr lang="en-US" dirty="0" smtClean="0"/>
              <a:t>But </a:t>
            </a:r>
            <a:r>
              <a:rPr lang="en-US" dirty="0" smtClean="0"/>
              <a:t>was this teleology necessary</a:t>
            </a:r>
            <a:r>
              <a:rPr lang="en-US" dirty="0" smtClean="0"/>
              <a:t>? No!</a:t>
            </a:r>
            <a:endParaRPr lang="en-US" dirty="0" smtClean="0"/>
          </a:p>
          <a:p>
            <a:endParaRPr lang="en-US" dirty="0"/>
          </a:p>
        </p:txBody>
      </p:sp>
      <p:pic>
        <p:nvPicPr>
          <p:cNvPr id="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4655" y="989718"/>
            <a:ext cx="3496382" cy="440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41150018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537" y="1406935"/>
            <a:ext cx="3147093" cy="5239634"/>
          </a:xfrm>
          <a:prstGeom prst="rect">
            <a:avLst/>
          </a:prstGeom>
        </p:spPr>
      </p:pic>
      <p:sp>
        <p:nvSpPr>
          <p:cNvPr id="7" name="Rectangle 6"/>
          <p:cNvSpPr/>
          <p:nvPr/>
        </p:nvSpPr>
        <p:spPr>
          <a:xfrm>
            <a:off x="4228255" y="5636372"/>
            <a:ext cx="4572000" cy="923330"/>
          </a:xfrm>
          <a:prstGeom prst="rect">
            <a:avLst/>
          </a:prstGeom>
        </p:spPr>
        <p:txBody>
          <a:bodyPr>
            <a:spAutoFit/>
          </a:bodyPr>
          <a:lstStyle/>
          <a:p>
            <a:r>
              <a:rPr lang="en-US" dirty="0"/>
              <a:t>It is not for nothing that </a:t>
            </a:r>
            <a:r>
              <a:rPr lang="en-US" dirty="0" err="1" smtClean="0"/>
              <a:t>Geemany</a:t>
            </a:r>
            <a:r>
              <a:rPr lang="en-US" dirty="0" smtClean="0"/>
              <a:t> </a:t>
            </a:r>
            <a:r>
              <a:rPr lang="en-US" dirty="0"/>
              <a:t>spawned not only the greatest philosopher war but also the most influential text about its abolition. </a:t>
            </a:r>
          </a:p>
        </p:txBody>
      </p:sp>
    </p:spTree>
    <p:extLst>
      <p:ext uri="{BB962C8B-B14F-4D97-AF65-F5344CB8AC3E}">
        <p14:creationId xmlns:p14="http://schemas.microsoft.com/office/powerpoint/2010/main" val="36369563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24px-Ferdinand_Georg_Waldmüller_0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26"/>
            <a:ext cx="8478685" cy="6864092"/>
          </a:xfrm>
          <a:prstGeom prst="rect">
            <a:avLst/>
          </a:prstGeom>
        </p:spPr>
      </p:pic>
      <p:sp>
        <p:nvSpPr>
          <p:cNvPr id="2" name="TextBox 1"/>
          <p:cNvSpPr txBox="1"/>
          <p:nvPr/>
        </p:nvSpPr>
        <p:spPr>
          <a:xfrm>
            <a:off x="1229342" y="0"/>
            <a:ext cx="7914658" cy="1754327"/>
          </a:xfrm>
          <a:prstGeom prst="rect">
            <a:avLst/>
          </a:prstGeom>
          <a:solidFill>
            <a:schemeClr val="bg1"/>
          </a:solidFill>
        </p:spPr>
        <p:txBody>
          <a:bodyPr wrap="square" rtlCol="0">
            <a:spAutoFit/>
          </a:bodyPr>
          <a:lstStyle/>
          <a:p>
            <a:r>
              <a:rPr lang="en-US" dirty="0" smtClean="0"/>
              <a:t>But Kant’s message was not easy for Germans to accept.</a:t>
            </a:r>
          </a:p>
          <a:p>
            <a:r>
              <a:rPr lang="en-US" dirty="0" smtClean="0"/>
              <a:t>We think of perpetual peace as a great liberal progressive project. </a:t>
            </a:r>
          </a:p>
          <a:p>
            <a:r>
              <a:rPr lang="en-US" dirty="0" smtClean="0"/>
              <a:t>Social theorists of Britain and France postulated an age of industry beyond aristocratic militarism.</a:t>
            </a:r>
            <a:endParaRPr lang="en-US" dirty="0"/>
          </a:p>
          <a:p>
            <a:r>
              <a:rPr lang="en-US" dirty="0" smtClean="0"/>
              <a:t>But in Germany precisely because the </a:t>
            </a:r>
            <a:r>
              <a:rPr lang="en-US" dirty="0" smtClean="0"/>
              <a:t>outcome of Europe’s military history as enshrined in the Vienna Congress of 1815 was so unequal, </a:t>
            </a:r>
            <a:r>
              <a:rPr lang="en-US" dirty="0" smtClean="0"/>
              <a:t>peace was conservative.  </a:t>
            </a:r>
            <a:endParaRPr lang="en-US" dirty="0"/>
          </a:p>
        </p:txBody>
      </p:sp>
      <p:sp>
        <p:nvSpPr>
          <p:cNvPr id="5" name="TextBox 4"/>
          <p:cNvSpPr txBox="1"/>
          <p:nvPr/>
        </p:nvSpPr>
        <p:spPr>
          <a:xfrm>
            <a:off x="3109473" y="5876578"/>
            <a:ext cx="5770735" cy="646331"/>
          </a:xfrm>
          <a:prstGeom prst="rect">
            <a:avLst/>
          </a:prstGeom>
          <a:solidFill>
            <a:schemeClr val="bg1"/>
          </a:solidFill>
        </p:spPr>
        <p:txBody>
          <a:bodyPr wrap="square" rtlCol="0">
            <a:spAutoFit/>
          </a:bodyPr>
          <a:lstStyle/>
          <a:p>
            <a:r>
              <a:rPr lang="en-US" dirty="0" smtClean="0"/>
              <a:t>War in Germany between the Napoleonic period and the 1850s </a:t>
            </a:r>
            <a:r>
              <a:rPr lang="en-US" dirty="0" smtClean="0"/>
              <a:t>was a r</a:t>
            </a:r>
            <a:r>
              <a:rPr lang="en-US" dirty="0" smtClean="0"/>
              <a:t>evolutionary force.</a:t>
            </a:r>
            <a:endParaRPr lang="en-US" dirty="0"/>
          </a:p>
        </p:txBody>
      </p:sp>
    </p:spTree>
    <p:extLst>
      <p:ext uri="{BB962C8B-B14F-4D97-AF65-F5344CB8AC3E}">
        <p14:creationId xmlns:p14="http://schemas.microsoft.com/office/powerpoint/2010/main" val="175898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4106" y="174194"/>
            <a:ext cx="8441334" cy="1200329"/>
          </a:xfrm>
          <a:prstGeom prst="rect">
            <a:avLst/>
          </a:prstGeom>
          <a:noFill/>
        </p:spPr>
        <p:txBody>
          <a:bodyPr wrap="square" rtlCol="0">
            <a:spAutoFit/>
          </a:bodyPr>
          <a:lstStyle/>
          <a:p>
            <a:r>
              <a:rPr lang="en-US" dirty="0" smtClean="0"/>
              <a:t>If modern German militarism has an origin in the 19</a:t>
            </a:r>
            <a:r>
              <a:rPr lang="en-US" baseline="30000" dirty="0" smtClean="0"/>
              <a:t>th</a:t>
            </a:r>
            <a:r>
              <a:rPr lang="en-US" dirty="0" smtClean="0"/>
              <a:t> century, it is not on </a:t>
            </a:r>
            <a:r>
              <a:rPr lang="en-US" dirty="0" smtClean="0"/>
              <a:t>iron-disciplined Prussian parade grounds, but in a desperate </a:t>
            </a:r>
            <a:r>
              <a:rPr lang="en-US" dirty="0" smtClean="0"/>
              <a:t>military rebellion of February 1813: refusing the orders of the </a:t>
            </a:r>
            <a:r>
              <a:rPr lang="en-US" dirty="0" smtClean="0"/>
              <a:t>P</a:t>
            </a:r>
            <a:r>
              <a:rPr lang="en-US" dirty="0" smtClean="0"/>
              <a:t>russian king, calling </a:t>
            </a:r>
            <a:r>
              <a:rPr lang="en-US" dirty="0" smtClean="0"/>
              <a:t>on the people to rise up </a:t>
            </a:r>
            <a:r>
              <a:rPr lang="en-US" dirty="0" smtClean="0"/>
              <a:t>against their craven monarch and the French</a:t>
            </a:r>
            <a:endParaRPr lang="en-US" dirty="0"/>
          </a:p>
        </p:txBody>
      </p:sp>
      <p:pic>
        <p:nvPicPr>
          <p:cNvPr id="4" name="Picture 1" descr="Otto Brausewetter Gral Yor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5364" y="1374523"/>
            <a:ext cx="6909943" cy="411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24106" y="5684033"/>
            <a:ext cx="8760737" cy="923330"/>
          </a:xfrm>
          <a:prstGeom prst="rect">
            <a:avLst/>
          </a:prstGeom>
          <a:noFill/>
        </p:spPr>
        <p:txBody>
          <a:bodyPr wrap="square" rtlCol="0">
            <a:spAutoFit/>
          </a:bodyPr>
          <a:lstStyle/>
          <a:p>
            <a:r>
              <a:rPr lang="en-US" dirty="0"/>
              <a:t>T</a:t>
            </a:r>
            <a:r>
              <a:rPr lang="en-US" dirty="0" smtClean="0"/>
              <a:t>he greatest revolutionary prophets of the 19</a:t>
            </a:r>
            <a:r>
              <a:rPr lang="en-US" baseline="30000" dirty="0" smtClean="0"/>
              <a:t>th</a:t>
            </a:r>
            <a:r>
              <a:rPr lang="en-US" dirty="0" smtClean="0"/>
              <a:t> century Marx </a:t>
            </a:r>
            <a:r>
              <a:rPr lang="en-US" dirty="0" smtClean="0"/>
              <a:t>and Engels </a:t>
            </a:r>
            <a:r>
              <a:rPr lang="en-US" dirty="0" smtClean="0"/>
              <a:t>repeated the gesture in the 1840s when they called for a revolutionary war not against French but against autocratic Tsarist Russia.</a:t>
            </a:r>
          </a:p>
        </p:txBody>
      </p:sp>
    </p:spTree>
    <p:extLst>
      <p:ext uri="{BB962C8B-B14F-4D97-AF65-F5344CB8AC3E}">
        <p14:creationId xmlns:p14="http://schemas.microsoft.com/office/powerpoint/2010/main" val="25429394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36824" y="74695"/>
            <a:ext cx="7899743" cy="369332"/>
          </a:xfrm>
          <a:prstGeom prst="rect">
            <a:avLst/>
          </a:prstGeom>
          <a:noFill/>
        </p:spPr>
        <p:txBody>
          <a:bodyPr wrap="square" rtlCol="0">
            <a:spAutoFit/>
          </a:bodyPr>
          <a:lstStyle/>
          <a:p>
            <a:r>
              <a:rPr lang="en-US" dirty="0" smtClean="0"/>
              <a:t>Playing World War II in your living room. In November 2017. </a:t>
            </a:r>
            <a:endParaRPr lang="en-US" dirty="0"/>
          </a:p>
        </p:txBody>
      </p:sp>
      <p:pic>
        <p:nvPicPr>
          <p:cNvPr id="4" name="Picture 3" descr="Call-of-Duty-WW2-2017-Trailer-Nintendo-Switch-details-release-date-coming-this-weekend-60764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971" y="718722"/>
            <a:ext cx="6813029" cy="4615278"/>
          </a:xfrm>
          <a:prstGeom prst="rect">
            <a:avLst/>
          </a:prstGeom>
        </p:spPr>
      </p:pic>
      <p:pic>
        <p:nvPicPr>
          <p:cNvPr id="2" name="Picture 1" descr="Screen Shot 2018-01-17 at 4.46.2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8328"/>
            <a:ext cx="7071017" cy="4014326"/>
          </a:xfrm>
          <a:prstGeom prst="rect">
            <a:avLst/>
          </a:prstGeom>
        </p:spPr>
      </p:pic>
      <p:sp>
        <p:nvSpPr>
          <p:cNvPr id="5" name="TextBox 4"/>
          <p:cNvSpPr txBox="1"/>
          <p:nvPr/>
        </p:nvSpPr>
        <p:spPr>
          <a:xfrm>
            <a:off x="466888" y="1437893"/>
            <a:ext cx="1139206" cy="923330"/>
          </a:xfrm>
          <a:prstGeom prst="rect">
            <a:avLst/>
          </a:prstGeom>
          <a:noFill/>
        </p:spPr>
        <p:txBody>
          <a:bodyPr wrap="square" rtlCol="0">
            <a:spAutoFit/>
          </a:bodyPr>
          <a:lstStyle/>
          <a:p>
            <a:r>
              <a:rPr lang="en-US" dirty="0" smtClean="0"/>
              <a:t>Now with added Holocaust</a:t>
            </a:r>
            <a:endParaRPr lang="en-US" dirty="0"/>
          </a:p>
        </p:txBody>
      </p:sp>
    </p:spTree>
    <p:extLst>
      <p:ext uri="{BB962C8B-B14F-4D97-AF65-F5344CB8AC3E}">
        <p14:creationId xmlns:p14="http://schemas.microsoft.com/office/powerpoint/2010/main" val="37042819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1566" y="675707"/>
            <a:ext cx="3767393" cy="1754327"/>
          </a:xfrm>
          <a:prstGeom prst="rect">
            <a:avLst/>
          </a:prstGeom>
          <a:noFill/>
        </p:spPr>
        <p:txBody>
          <a:bodyPr wrap="square" rtlCol="0">
            <a:spAutoFit/>
          </a:bodyPr>
          <a:lstStyle/>
          <a:p>
            <a:r>
              <a:rPr lang="en-US" dirty="0" smtClean="0"/>
              <a:t>Conservatives </a:t>
            </a:r>
            <a:r>
              <a:rPr lang="en-US" dirty="0" smtClean="0"/>
              <a:t>have always argued that the true origin of </a:t>
            </a:r>
            <a:r>
              <a:rPr lang="en-US" dirty="0"/>
              <a:t>N</a:t>
            </a:r>
            <a:r>
              <a:rPr lang="en-US" dirty="0" smtClean="0"/>
              <a:t>azism </a:t>
            </a:r>
            <a:r>
              <a:rPr lang="en-US" dirty="0" smtClean="0"/>
              <a:t>lies not in Germany’s </a:t>
            </a:r>
            <a:r>
              <a:rPr lang="en-US" dirty="0" smtClean="0"/>
              <a:t>aristocratic militarism – which </a:t>
            </a:r>
            <a:r>
              <a:rPr lang="en-US" dirty="0" smtClean="0"/>
              <a:t>furnished resistance to Hitler - </a:t>
            </a:r>
            <a:r>
              <a:rPr lang="en-US" dirty="0" smtClean="0"/>
              <a:t>but </a:t>
            </a:r>
            <a:r>
              <a:rPr lang="en-US" dirty="0" smtClean="0"/>
              <a:t>in its deviant revolutionary </a:t>
            </a:r>
            <a:r>
              <a:rPr lang="en-US" dirty="0" smtClean="0"/>
              <a:t>nationalism.</a:t>
            </a:r>
            <a:endParaRPr lang="en-US" dirty="0"/>
          </a:p>
        </p:txBody>
      </p:sp>
      <p:pic>
        <p:nvPicPr>
          <p:cNvPr id="4" name="Picture 3" descr="Screen Shot 2018-01-17 at 8.41.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24" y="352851"/>
            <a:ext cx="4241800" cy="5803900"/>
          </a:xfrm>
          <a:prstGeom prst="rect">
            <a:avLst/>
          </a:prstGeom>
        </p:spPr>
      </p:pic>
    </p:spTree>
    <p:extLst>
      <p:ext uri="{BB962C8B-B14F-4D97-AF65-F5344CB8AC3E}">
        <p14:creationId xmlns:p14="http://schemas.microsoft.com/office/powerpoint/2010/main" val="14375089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uremberg-rally-1937-in-nuremberg-germany-display-of-the-nazi-armed-E8PHW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37758" cy="7154159"/>
          </a:xfrm>
          <a:prstGeom prst="rect">
            <a:avLst/>
          </a:prstGeom>
        </p:spPr>
      </p:pic>
      <p:sp>
        <p:nvSpPr>
          <p:cNvPr id="2" name="TextBox 1"/>
          <p:cNvSpPr txBox="1"/>
          <p:nvPr/>
        </p:nvSpPr>
        <p:spPr>
          <a:xfrm>
            <a:off x="4840565" y="0"/>
            <a:ext cx="4303436" cy="3416320"/>
          </a:xfrm>
          <a:prstGeom prst="rect">
            <a:avLst/>
          </a:prstGeom>
          <a:solidFill>
            <a:schemeClr val="bg1"/>
          </a:solidFill>
        </p:spPr>
        <p:txBody>
          <a:bodyPr wrap="square" rtlCol="0">
            <a:spAutoFit/>
          </a:bodyPr>
          <a:lstStyle/>
          <a:p>
            <a:r>
              <a:rPr lang="en-US" dirty="0" smtClean="0"/>
              <a:t>At the Nazi rallies in Nuremberg the army paraded </a:t>
            </a:r>
            <a:r>
              <a:rPr lang="en-US" dirty="0" smtClean="0"/>
              <a:t>in front not of the national flag or the emblems of the German state, but in front of the flags of the Nazi Party – the National  Socialist German Workers Party – and the massed ranks of the Volk (race nation)</a:t>
            </a:r>
          </a:p>
          <a:p>
            <a:r>
              <a:rPr lang="en-US" dirty="0" smtClean="0"/>
              <a:t>Wehrmacht is under </a:t>
            </a:r>
            <a:r>
              <a:rPr lang="en-US" dirty="0" smtClean="0"/>
              <a:t>control of a civilian regime bent on using war not </a:t>
            </a:r>
            <a:r>
              <a:rPr lang="en-US" dirty="0" smtClean="0"/>
              <a:t>for revising Versailles, or adjusting borders but total revolutionary overthrow of social and political order. </a:t>
            </a:r>
            <a:endParaRPr lang="en-US" dirty="0"/>
          </a:p>
        </p:txBody>
      </p:sp>
    </p:spTree>
    <p:extLst>
      <p:ext uri="{BB962C8B-B14F-4D97-AF65-F5344CB8AC3E}">
        <p14:creationId xmlns:p14="http://schemas.microsoft.com/office/powerpoint/2010/main" val="268599090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834" y="221129"/>
            <a:ext cx="8105175" cy="1477328"/>
          </a:xfrm>
          <a:prstGeom prst="rect">
            <a:avLst/>
          </a:prstGeom>
          <a:noFill/>
        </p:spPr>
        <p:txBody>
          <a:bodyPr wrap="square" rtlCol="0">
            <a:spAutoFit/>
          </a:bodyPr>
          <a:lstStyle/>
          <a:p>
            <a:r>
              <a:rPr lang="en-US" dirty="0" smtClean="0"/>
              <a:t>As such the German army and the Nazi leadership were judged together at Nuremberg. </a:t>
            </a:r>
          </a:p>
          <a:p>
            <a:r>
              <a:rPr lang="en-US" dirty="0" smtClean="0"/>
              <a:t>It was in regard to Germany that </a:t>
            </a:r>
            <a:r>
              <a:rPr lang="en-US" dirty="0" err="1" smtClean="0"/>
              <a:t>liiberal</a:t>
            </a:r>
            <a:r>
              <a:rPr lang="en-US" dirty="0" smtClean="0"/>
              <a:t> international lawyers attempted to enforce  not just war crimes but the outlawry of aggressive war. </a:t>
            </a:r>
          </a:p>
          <a:p>
            <a:endParaRPr lang="en-US" dirty="0"/>
          </a:p>
        </p:txBody>
      </p:sp>
      <p:pic>
        <p:nvPicPr>
          <p:cNvPr id="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8345" y="1552885"/>
            <a:ext cx="7731663" cy="526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21415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7616" y="392152"/>
            <a:ext cx="8142525" cy="1754327"/>
          </a:xfrm>
          <a:prstGeom prst="rect">
            <a:avLst/>
          </a:prstGeom>
          <a:noFill/>
        </p:spPr>
        <p:txBody>
          <a:bodyPr wrap="square" rtlCol="0">
            <a:spAutoFit/>
          </a:bodyPr>
          <a:lstStyle/>
          <a:p>
            <a:r>
              <a:rPr lang="en-US" dirty="0" smtClean="0"/>
              <a:t>Given Germany’s current state it might be tempting to imagine that 1945 was the end of our narrative. </a:t>
            </a:r>
          </a:p>
          <a:p>
            <a:endParaRPr lang="en-US" dirty="0" smtClean="0"/>
          </a:p>
          <a:p>
            <a:r>
              <a:rPr lang="en-US" dirty="0" smtClean="0"/>
              <a:t>But that is a misunderstanding. </a:t>
            </a:r>
          </a:p>
          <a:p>
            <a:endParaRPr lang="en-US" dirty="0"/>
          </a:p>
          <a:p>
            <a:r>
              <a:rPr lang="en-US" dirty="0"/>
              <a:t>D</a:t>
            </a:r>
            <a:r>
              <a:rPr lang="en-US" dirty="0" smtClean="0"/>
              <a:t>isarmament is what happened to Japan not Germany, not either of the </a:t>
            </a:r>
            <a:r>
              <a:rPr lang="en-US" dirty="0" err="1" smtClean="0"/>
              <a:t>Germanies</a:t>
            </a:r>
            <a:r>
              <a:rPr lang="en-US" dirty="0" smtClean="0"/>
              <a:t>.</a:t>
            </a:r>
          </a:p>
        </p:txBody>
      </p:sp>
      <p:sp>
        <p:nvSpPr>
          <p:cNvPr id="3" name="TextBox 2"/>
          <p:cNvSpPr txBox="1"/>
          <p:nvPr/>
        </p:nvSpPr>
        <p:spPr>
          <a:xfrm>
            <a:off x="597615" y="2913132"/>
            <a:ext cx="7563585" cy="1754327"/>
          </a:xfrm>
          <a:prstGeom prst="rect">
            <a:avLst/>
          </a:prstGeom>
          <a:noFill/>
        </p:spPr>
        <p:txBody>
          <a:bodyPr wrap="square" rtlCol="0">
            <a:spAutoFit/>
          </a:bodyPr>
          <a:lstStyle/>
          <a:p>
            <a:r>
              <a:rPr lang="en-US" dirty="0" smtClean="0"/>
              <a:t>The penultimate chapter of this story in the Cold War is a situation in which the </a:t>
            </a:r>
            <a:r>
              <a:rPr lang="en-US" dirty="0"/>
              <a:t>W</a:t>
            </a:r>
            <a:r>
              <a:rPr lang="en-US" dirty="0" smtClean="0"/>
              <a:t>orld War 3 would have started with two large and heavily armed German armies, both of them based on mass conscription, fighting each other with American allies on one side and Russians on the other over the battlefields of 1944-1945. </a:t>
            </a:r>
          </a:p>
          <a:p>
            <a:endParaRPr lang="en-US" dirty="0"/>
          </a:p>
        </p:txBody>
      </p:sp>
    </p:spTree>
    <p:extLst>
      <p:ext uri="{BB962C8B-B14F-4D97-AF65-F5344CB8AC3E}">
        <p14:creationId xmlns:p14="http://schemas.microsoft.com/office/powerpoint/2010/main" val="21677502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r2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8" y="0"/>
            <a:ext cx="9177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6990" y="100881"/>
            <a:ext cx="8583151" cy="1477328"/>
          </a:xfrm>
          <a:prstGeom prst="rect">
            <a:avLst/>
          </a:prstGeom>
          <a:solidFill>
            <a:schemeClr val="bg1"/>
          </a:solidFill>
        </p:spPr>
        <p:txBody>
          <a:bodyPr wrap="square">
            <a:spAutoFit/>
          </a:bodyPr>
          <a:lstStyle/>
          <a:p>
            <a:r>
              <a:rPr lang="en-US" dirty="0"/>
              <a:t>The likely outcome would have been a nuclear </a:t>
            </a:r>
            <a:r>
              <a:rPr lang="en-US" dirty="0" err="1"/>
              <a:t>esacalation</a:t>
            </a:r>
            <a:r>
              <a:rPr lang="en-US" dirty="0"/>
              <a:t> to the end of the world. </a:t>
            </a:r>
          </a:p>
          <a:p>
            <a:endParaRPr lang="en-US" dirty="0"/>
          </a:p>
          <a:p>
            <a:r>
              <a:rPr lang="en-US" dirty="0"/>
              <a:t>If Germany abandoned its independent military history it was on the basis of a international configuration that more or less guaranteed that if Germany was infringed the world would be brought to an end by a nuclear inferno.  </a:t>
            </a:r>
            <a:endParaRPr lang="en-US" dirty="0"/>
          </a:p>
        </p:txBody>
      </p:sp>
    </p:spTree>
    <p:extLst>
      <p:ext uri="{BB962C8B-B14F-4D97-AF65-F5344CB8AC3E}">
        <p14:creationId xmlns:p14="http://schemas.microsoft.com/office/powerpoint/2010/main" val="270993463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9670" y="448174"/>
            <a:ext cx="7040670" cy="3693319"/>
          </a:xfrm>
          <a:prstGeom prst="rect">
            <a:avLst/>
          </a:prstGeom>
          <a:noFill/>
        </p:spPr>
        <p:txBody>
          <a:bodyPr wrap="square" rtlCol="0">
            <a:spAutoFit/>
          </a:bodyPr>
          <a:lstStyle/>
          <a:p>
            <a:r>
              <a:rPr lang="en-US" dirty="0" smtClean="0"/>
              <a:t>That stand off ended in 1989 and no one was more delighted than the </a:t>
            </a:r>
            <a:r>
              <a:rPr lang="en-US" dirty="0"/>
              <a:t>G</a:t>
            </a:r>
            <a:r>
              <a:rPr lang="en-US" dirty="0" smtClean="0"/>
              <a:t>ermans. </a:t>
            </a:r>
          </a:p>
          <a:p>
            <a:endParaRPr lang="en-US" dirty="0"/>
          </a:p>
          <a:p>
            <a:r>
              <a:rPr lang="en-US" dirty="0" smtClean="0"/>
              <a:t>Not only unified but no longer threatened with being made once more into the battlefield of a global civil war =  a return to Thirty Years War. </a:t>
            </a:r>
          </a:p>
          <a:p>
            <a:endParaRPr lang="en-US" dirty="0"/>
          </a:p>
          <a:p>
            <a:r>
              <a:rPr lang="en-US" dirty="0" smtClean="0"/>
              <a:t>If there is anyone who believed in the end of history it was the Germans.</a:t>
            </a:r>
          </a:p>
          <a:p>
            <a:endParaRPr lang="en-US" dirty="0"/>
          </a:p>
          <a:p>
            <a:r>
              <a:rPr lang="en-US" dirty="0" smtClean="0"/>
              <a:t>American neoconservatives turned this into a legitimation for aggressive efforts regime change. They wanted to complete their victory. </a:t>
            </a:r>
          </a:p>
          <a:p>
            <a:endParaRPr lang="en-US" dirty="0"/>
          </a:p>
          <a:p>
            <a:r>
              <a:rPr lang="en-US" dirty="0" smtClean="0"/>
              <a:t>By contrast, Germany disarmed. As did most of the rest of Europe. Conscription phased out. </a:t>
            </a:r>
            <a:endParaRPr lang="en-US" dirty="0"/>
          </a:p>
        </p:txBody>
      </p:sp>
    </p:spTree>
    <p:extLst>
      <p:ext uri="{BB962C8B-B14F-4D97-AF65-F5344CB8AC3E}">
        <p14:creationId xmlns:p14="http://schemas.microsoft.com/office/powerpoint/2010/main" val="171716395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537" y="261435"/>
            <a:ext cx="4191000" cy="646331"/>
          </a:xfrm>
          <a:prstGeom prst="rect">
            <a:avLst/>
          </a:prstGeom>
          <a:noFill/>
        </p:spPr>
        <p:txBody>
          <a:bodyPr wrap="square" rtlCol="0">
            <a:spAutoFit/>
          </a:bodyPr>
          <a:lstStyle/>
          <a:p>
            <a:r>
              <a:rPr lang="en-US" dirty="0" smtClean="0"/>
              <a:t>Tension with US over Iraq war of 2003 was greater than at any time since the 1980s</a:t>
            </a:r>
            <a:endParaRPr lang="en-US" dirty="0"/>
          </a:p>
        </p:txBody>
      </p:sp>
      <p:pic>
        <p:nvPicPr>
          <p:cNvPr id="3" name="Picture 2" descr="1148223_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537" y="1064951"/>
            <a:ext cx="4191000" cy="3098800"/>
          </a:xfrm>
          <a:prstGeom prst="rect">
            <a:avLst/>
          </a:prstGeom>
        </p:spPr>
      </p:pic>
      <p:sp>
        <p:nvSpPr>
          <p:cNvPr id="5" name="TextBox 4"/>
          <p:cNvSpPr txBox="1"/>
          <p:nvPr/>
        </p:nvSpPr>
        <p:spPr>
          <a:xfrm>
            <a:off x="4855635" y="2651697"/>
            <a:ext cx="3865832" cy="923330"/>
          </a:xfrm>
          <a:prstGeom prst="rect">
            <a:avLst/>
          </a:prstGeom>
          <a:noFill/>
        </p:spPr>
        <p:txBody>
          <a:bodyPr wrap="square" rtlCol="0">
            <a:spAutoFit/>
          </a:bodyPr>
          <a:lstStyle/>
          <a:p>
            <a:r>
              <a:rPr lang="en-US" dirty="0" smtClean="0"/>
              <a:t>Germany has struggled to contain the fallout from the Ukraine crisis since 2013</a:t>
            </a:r>
            <a:endParaRPr lang="en-US" dirty="0"/>
          </a:p>
        </p:txBody>
      </p:sp>
      <p:pic>
        <p:nvPicPr>
          <p:cNvPr id="6" name="Picture 5" descr="5908ffba7c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8746" y="3705745"/>
            <a:ext cx="4755253" cy="2853152"/>
          </a:xfrm>
          <a:prstGeom prst="rect">
            <a:avLst/>
          </a:prstGeom>
        </p:spPr>
      </p:pic>
      <p:sp>
        <p:nvSpPr>
          <p:cNvPr id="7" name="TextBox 6"/>
          <p:cNvSpPr txBox="1"/>
          <p:nvPr/>
        </p:nvSpPr>
        <p:spPr>
          <a:xfrm>
            <a:off x="5322522" y="597566"/>
            <a:ext cx="2334440" cy="923330"/>
          </a:xfrm>
          <a:prstGeom prst="rect">
            <a:avLst/>
          </a:prstGeom>
          <a:noFill/>
        </p:spPr>
        <p:txBody>
          <a:bodyPr wrap="square" rtlCol="0">
            <a:spAutoFit/>
          </a:bodyPr>
          <a:lstStyle/>
          <a:p>
            <a:r>
              <a:rPr lang="en-US" dirty="0" smtClean="0"/>
              <a:t>Since the beginning of 21</a:t>
            </a:r>
            <a:r>
              <a:rPr lang="en-US" baseline="30000" dirty="0" smtClean="0"/>
              <a:t>st</a:t>
            </a:r>
            <a:r>
              <a:rPr lang="en-US" dirty="0" smtClean="0"/>
              <a:t> century tensions have multiplied. </a:t>
            </a:r>
            <a:endParaRPr lang="en-US" dirty="0"/>
          </a:p>
        </p:txBody>
      </p:sp>
    </p:spTree>
    <p:extLst>
      <p:ext uri="{BB962C8B-B14F-4D97-AF65-F5344CB8AC3E}">
        <p14:creationId xmlns:p14="http://schemas.microsoft.com/office/powerpoint/2010/main" val="36923073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720" y="87660"/>
            <a:ext cx="8116263" cy="646331"/>
          </a:xfrm>
          <a:prstGeom prst="rect">
            <a:avLst/>
          </a:prstGeom>
          <a:noFill/>
        </p:spPr>
        <p:txBody>
          <a:bodyPr wrap="square" rtlCol="0">
            <a:spAutoFit/>
          </a:bodyPr>
          <a:lstStyle/>
          <a:p>
            <a:r>
              <a:rPr lang="en-US" dirty="0"/>
              <a:t>I</a:t>
            </a:r>
            <a:r>
              <a:rPr lang="en-US" dirty="0" smtClean="0"/>
              <a:t>magine what it feels like in Berlin today to read the following lines from the </a:t>
            </a:r>
            <a:r>
              <a:rPr lang="en-US" dirty="0" err="1" smtClean="0"/>
              <a:t>Trumpian</a:t>
            </a:r>
            <a:r>
              <a:rPr lang="en-US" dirty="0" smtClean="0"/>
              <a:t> national security strategy issued in December 2017.</a:t>
            </a:r>
            <a:endParaRPr lang="en-US" dirty="0"/>
          </a:p>
        </p:txBody>
      </p:sp>
      <p:sp>
        <p:nvSpPr>
          <p:cNvPr id="3" name="Rectangle 2"/>
          <p:cNvSpPr/>
          <p:nvPr/>
        </p:nvSpPr>
        <p:spPr>
          <a:xfrm>
            <a:off x="287719" y="1053251"/>
            <a:ext cx="7724077" cy="1477328"/>
          </a:xfrm>
          <a:prstGeom prst="rect">
            <a:avLst/>
          </a:prstGeom>
        </p:spPr>
        <p:txBody>
          <a:bodyPr wrap="square">
            <a:spAutoFit/>
          </a:bodyPr>
          <a:lstStyle/>
          <a:p>
            <a:r>
              <a:rPr lang="en-US" dirty="0"/>
              <a:t>“Since the 1990s, the United States displayed a great degree of strategic complacency. We assumed that our military superiority was guaranteed and that a democratic peace was inevitable. We believed that liberal-democratic enlargement and inclusion would fundamentally alter the nature of international relations and that competition would give way to peaceful cooperation.” </a:t>
            </a:r>
          </a:p>
        </p:txBody>
      </p:sp>
      <p:sp>
        <p:nvSpPr>
          <p:cNvPr id="5" name="Rectangle 4"/>
          <p:cNvSpPr/>
          <p:nvPr/>
        </p:nvSpPr>
        <p:spPr>
          <a:xfrm>
            <a:off x="287720" y="2618240"/>
            <a:ext cx="4572000" cy="3970318"/>
          </a:xfrm>
          <a:prstGeom prst="rect">
            <a:avLst/>
          </a:prstGeom>
        </p:spPr>
        <p:txBody>
          <a:bodyPr>
            <a:spAutoFit/>
          </a:bodyPr>
          <a:lstStyle/>
          <a:p>
            <a:r>
              <a:rPr lang="en-US" dirty="0"/>
              <a:t>“The United States must consider what is enduring about the problems we face, and what is new. The contests over influence are timeless. They have existed in varying degrees and levels of intensity, for millennia. Geopolitics is the interplay of these contests across the globe. But some conditions are new, and have changed how these competitions are unfolding. We face simultaneous threats from different actors across multiple arenas— all accelerated by technology. The United States must develop new concepts and capabilities to protect our homeland, advance our prosperity, and preserve peace.” </a:t>
            </a:r>
          </a:p>
        </p:txBody>
      </p:sp>
      <p:pic>
        <p:nvPicPr>
          <p:cNvPr id="6" name="Picture 5" descr="Screen Shot 2018-01-10 at 8.52.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799" y="2618240"/>
            <a:ext cx="3919142" cy="3490636"/>
          </a:xfrm>
          <a:prstGeom prst="rect">
            <a:avLst/>
          </a:prstGeom>
        </p:spPr>
      </p:pic>
    </p:spTree>
    <p:extLst>
      <p:ext uri="{BB962C8B-B14F-4D97-AF65-F5344CB8AC3E}">
        <p14:creationId xmlns:p14="http://schemas.microsoft.com/office/powerpoint/2010/main" val="429317984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921" y="448415"/>
            <a:ext cx="3917774" cy="3693319"/>
          </a:xfrm>
          <a:prstGeom prst="rect">
            <a:avLst/>
          </a:prstGeom>
        </p:spPr>
        <p:txBody>
          <a:bodyPr wrap="square">
            <a:spAutoFit/>
          </a:bodyPr>
          <a:lstStyle/>
          <a:p>
            <a:r>
              <a:rPr lang="en-US" dirty="0"/>
              <a:t>“… after being dismissed as a phenomenon of an earlier century, great power competition returned. China and Russia began to reassert their influence regionally and globally. Today, they are fielding military capabilities designed to deny America access in times of crisis and to contest our ability to operate freely in critical commercial zones during peacetime. In short, they are contesting our geopolitical advantages and trying to change the international order in their favor.”</a:t>
            </a:r>
          </a:p>
        </p:txBody>
      </p:sp>
      <p:pic>
        <p:nvPicPr>
          <p:cNvPr id="3" name="Picture 2" descr="Screen Shot 2018-01-10 at 8.52.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4774" y="448415"/>
            <a:ext cx="4402656" cy="3921284"/>
          </a:xfrm>
          <a:prstGeom prst="rect">
            <a:avLst/>
          </a:prstGeom>
        </p:spPr>
      </p:pic>
      <p:sp>
        <p:nvSpPr>
          <p:cNvPr id="4" name="TextBox 3"/>
          <p:cNvSpPr txBox="1"/>
          <p:nvPr/>
        </p:nvSpPr>
        <p:spPr>
          <a:xfrm>
            <a:off x="2614572" y="5228700"/>
            <a:ext cx="6088219" cy="923330"/>
          </a:xfrm>
          <a:prstGeom prst="rect">
            <a:avLst/>
          </a:prstGeom>
          <a:noFill/>
        </p:spPr>
        <p:txBody>
          <a:bodyPr wrap="square" rtlCol="0">
            <a:spAutoFit/>
          </a:bodyPr>
          <a:lstStyle/>
          <a:p>
            <a:r>
              <a:rPr lang="en-US" dirty="0" smtClean="0"/>
              <a:t>The United States declares that history as great power competition, which has been so dangerous and disastrous for Germany, is back!</a:t>
            </a:r>
            <a:endParaRPr lang="en-US" dirty="0"/>
          </a:p>
        </p:txBody>
      </p:sp>
    </p:spTree>
    <p:extLst>
      <p:ext uri="{BB962C8B-B14F-4D97-AF65-F5344CB8AC3E}">
        <p14:creationId xmlns:p14="http://schemas.microsoft.com/office/powerpoint/2010/main" val="104368176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4106" y="307104"/>
            <a:ext cx="3970785" cy="2862323"/>
          </a:xfrm>
          <a:prstGeom prst="rect">
            <a:avLst/>
          </a:prstGeom>
          <a:noFill/>
        </p:spPr>
        <p:txBody>
          <a:bodyPr wrap="square" rtlCol="0">
            <a:spAutoFit/>
          </a:bodyPr>
          <a:lstStyle/>
          <a:p>
            <a:r>
              <a:rPr lang="en-US" dirty="0" smtClean="0"/>
              <a:t>This isn’t merely academic history.</a:t>
            </a:r>
          </a:p>
          <a:p>
            <a:endParaRPr lang="en-US" dirty="0" smtClean="0"/>
          </a:p>
          <a:p>
            <a:r>
              <a:rPr lang="en-US" dirty="0" smtClean="0"/>
              <a:t>I designed this course as a pedagogic response to the intellectual atmosphere at Yale that had internalized Obama’s “forever war”. My aim was to offer a response by narrating the history of a country for which war was no longer a means of statecraft.</a:t>
            </a:r>
          </a:p>
          <a:p>
            <a:endParaRPr lang="en-US" dirty="0"/>
          </a:p>
        </p:txBody>
      </p:sp>
      <p:pic>
        <p:nvPicPr>
          <p:cNvPr id="3" name="Picture 2" descr="North-Korea-Is-Crazy[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1051" y="0"/>
            <a:ext cx="4612949" cy="6857918"/>
          </a:xfrm>
          <a:prstGeom prst="rect">
            <a:avLst/>
          </a:prstGeom>
        </p:spPr>
      </p:pic>
      <p:sp>
        <p:nvSpPr>
          <p:cNvPr id="4" name="Rectangle 3"/>
          <p:cNvSpPr/>
          <p:nvPr/>
        </p:nvSpPr>
        <p:spPr>
          <a:xfrm>
            <a:off x="224106" y="3241350"/>
            <a:ext cx="3970785" cy="3139321"/>
          </a:xfrm>
          <a:prstGeom prst="rect">
            <a:avLst/>
          </a:prstGeom>
        </p:spPr>
        <p:txBody>
          <a:bodyPr wrap="square">
            <a:spAutoFit/>
          </a:bodyPr>
          <a:lstStyle/>
          <a:p>
            <a:r>
              <a:rPr lang="en-US" dirty="0"/>
              <a:t>Today I should probably end by calling to mind that it is not inconceivable that this term will be interrupted by a nuclear exchange between </a:t>
            </a:r>
            <a:r>
              <a:rPr lang="en-US" dirty="0" smtClean="0"/>
              <a:t>this </a:t>
            </a:r>
            <a:r>
              <a:rPr lang="en-US" dirty="0"/>
              <a:t>country and North Korea in which South Korea which I imagine is some of your homeland will be a principal victim.</a:t>
            </a:r>
          </a:p>
          <a:p>
            <a:endParaRPr lang="en-US" dirty="0"/>
          </a:p>
          <a:p>
            <a:r>
              <a:rPr lang="en-US" dirty="0"/>
              <a:t>An outcome in other words very much like that which menaced West Germany until 1989.</a:t>
            </a:r>
            <a:endParaRPr lang="en-US" dirty="0"/>
          </a:p>
        </p:txBody>
      </p:sp>
    </p:spTree>
    <p:extLst>
      <p:ext uri="{BB962C8B-B14F-4D97-AF65-F5344CB8AC3E}">
        <p14:creationId xmlns:p14="http://schemas.microsoft.com/office/powerpoint/2010/main" val="20551583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8079" y="373932"/>
            <a:ext cx="7806366" cy="369332"/>
          </a:xfrm>
          <a:prstGeom prst="rect">
            <a:avLst/>
          </a:prstGeom>
        </p:spPr>
        <p:txBody>
          <a:bodyPr wrap="square">
            <a:spAutoFit/>
          </a:bodyPr>
          <a:lstStyle/>
          <a:p>
            <a:r>
              <a:rPr lang="en-US" dirty="0" smtClean="0"/>
              <a:t>Country that is the common denominator is Germany</a:t>
            </a:r>
            <a:endParaRPr lang="en-US" dirty="0" smtClean="0"/>
          </a:p>
        </p:txBody>
      </p:sp>
      <p:sp>
        <p:nvSpPr>
          <p:cNvPr id="3" name="TextBox 2"/>
          <p:cNvSpPr txBox="1"/>
          <p:nvPr/>
        </p:nvSpPr>
        <p:spPr>
          <a:xfrm>
            <a:off x="168079" y="5955960"/>
            <a:ext cx="8665440" cy="646331"/>
          </a:xfrm>
          <a:prstGeom prst="rect">
            <a:avLst/>
          </a:prstGeom>
          <a:noFill/>
        </p:spPr>
        <p:txBody>
          <a:bodyPr wrap="square" rtlCol="0">
            <a:spAutoFit/>
          </a:bodyPr>
          <a:lstStyle/>
          <a:p>
            <a:r>
              <a:rPr lang="en-US" dirty="0" smtClean="0"/>
              <a:t>The inescapable challenge of this course: how to understand how Germany arrived at this point. </a:t>
            </a:r>
            <a:endParaRPr lang="en-US" dirty="0"/>
          </a:p>
        </p:txBody>
      </p:sp>
      <p:pic>
        <p:nvPicPr>
          <p:cNvPr id="4" name="Picture 3" descr="germany_poland_loc_im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591" y="1045739"/>
            <a:ext cx="4696847" cy="2958361"/>
          </a:xfrm>
          <a:prstGeom prst="rect">
            <a:avLst/>
          </a:prstGeom>
        </p:spPr>
      </p:pic>
      <p:pic>
        <p:nvPicPr>
          <p:cNvPr id="5" name="Picture 4" descr="GettyImages-54287125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015" y="3050162"/>
            <a:ext cx="4922169" cy="2571641"/>
          </a:xfrm>
          <a:prstGeom prst="rect">
            <a:avLst/>
          </a:prstGeom>
        </p:spPr>
      </p:pic>
      <p:pic>
        <p:nvPicPr>
          <p:cNvPr id="6" name="Picture 5" descr="article-0-150C4520000005DC-354_634x83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6349" y="149392"/>
            <a:ext cx="3457170" cy="4668482"/>
          </a:xfrm>
          <a:prstGeom prst="rect">
            <a:avLst/>
          </a:prstGeom>
        </p:spPr>
      </p:pic>
    </p:spTree>
    <p:extLst>
      <p:ext uri="{BB962C8B-B14F-4D97-AF65-F5344CB8AC3E}">
        <p14:creationId xmlns:p14="http://schemas.microsoft.com/office/powerpoint/2010/main" val="19682982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783" y="375552"/>
            <a:ext cx="5565304" cy="646331"/>
          </a:xfrm>
          <a:prstGeom prst="rect">
            <a:avLst/>
          </a:prstGeom>
          <a:noFill/>
        </p:spPr>
        <p:txBody>
          <a:bodyPr wrap="square" rtlCol="0">
            <a:spAutoFit/>
          </a:bodyPr>
          <a:lstStyle/>
          <a:p>
            <a:r>
              <a:rPr lang="en-US" dirty="0" smtClean="0"/>
              <a:t>There is a long tradition of asking and answering this question: </a:t>
            </a:r>
            <a:endParaRPr lang="en-US" dirty="0"/>
          </a:p>
        </p:txBody>
      </p:sp>
      <p:sp>
        <p:nvSpPr>
          <p:cNvPr id="3" name="TextBox 2"/>
          <p:cNvSpPr txBox="1"/>
          <p:nvPr/>
        </p:nvSpPr>
        <p:spPr>
          <a:xfrm>
            <a:off x="242783" y="1089321"/>
            <a:ext cx="5397224" cy="923330"/>
          </a:xfrm>
          <a:prstGeom prst="rect">
            <a:avLst/>
          </a:prstGeom>
          <a:noFill/>
        </p:spPr>
        <p:txBody>
          <a:bodyPr wrap="square" rtlCol="0">
            <a:spAutoFit/>
          </a:bodyPr>
          <a:lstStyle/>
          <a:p>
            <a:r>
              <a:rPr lang="en-US" dirty="0" smtClean="0"/>
              <a:t>You can construct stories of deep continuity. Indeed, the Nazis do it themselves.</a:t>
            </a:r>
          </a:p>
          <a:p>
            <a:endParaRPr lang="en-US" dirty="0"/>
          </a:p>
        </p:txBody>
      </p:sp>
      <p:pic>
        <p:nvPicPr>
          <p:cNvPr id="4" name="Picture 3" descr="MaennerMachendieGeschich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783" y="1748092"/>
            <a:ext cx="6934200" cy="4521200"/>
          </a:xfrm>
          <a:prstGeom prst="rect">
            <a:avLst/>
          </a:prstGeom>
        </p:spPr>
      </p:pic>
      <p:pic>
        <p:nvPicPr>
          <p:cNvPr id="6" name="Picture 5" descr="Ch05_Imag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9899" y="375552"/>
            <a:ext cx="3637079" cy="4771848"/>
          </a:xfrm>
          <a:prstGeom prst="rect">
            <a:avLst/>
          </a:prstGeom>
        </p:spPr>
      </p:pic>
      <p:sp>
        <p:nvSpPr>
          <p:cNvPr id="7" name="TextBox 6"/>
          <p:cNvSpPr txBox="1"/>
          <p:nvPr/>
        </p:nvSpPr>
        <p:spPr>
          <a:xfrm>
            <a:off x="1923539" y="6423831"/>
            <a:ext cx="7432936" cy="369332"/>
          </a:xfrm>
          <a:prstGeom prst="rect">
            <a:avLst/>
          </a:prstGeom>
          <a:noFill/>
        </p:spPr>
        <p:txBody>
          <a:bodyPr wrap="square" rtlCol="0">
            <a:spAutoFit/>
          </a:bodyPr>
          <a:lstStyle/>
          <a:p>
            <a:r>
              <a:rPr lang="en-US" dirty="0" smtClean="0"/>
              <a:t>But this should surely make us suspicious of such </a:t>
            </a:r>
            <a:r>
              <a:rPr lang="en-US" dirty="0" err="1" smtClean="0"/>
              <a:t>Sonderweg</a:t>
            </a:r>
            <a:r>
              <a:rPr lang="en-US" dirty="0" smtClean="0"/>
              <a:t> stories. </a:t>
            </a:r>
            <a:endParaRPr lang="en-US" dirty="0"/>
          </a:p>
        </p:txBody>
      </p:sp>
    </p:spTree>
    <p:extLst>
      <p:ext uri="{BB962C8B-B14F-4D97-AF65-F5344CB8AC3E}">
        <p14:creationId xmlns:p14="http://schemas.microsoft.com/office/powerpoint/2010/main" val="11095794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4835" y="427413"/>
            <a:ext cx="8086499" cy="923330"/>
          </a:xfrm>
          <a:prstGeom prst="rect">
            <a:avLst/>
          </a:prstGeom>
          <a:noFill/>
        </p:spPr>
        <p:txBody>
          <a:bodyPr wrap="square" rtlCol="0">
            <a:spAutoFit/>
          </a:bodyPr>
          <a:lstStyle/>
          <a:p>
            <a:r>
              <a:rPr lang="en-US" dirty="0" smtClean="0"/>
              <a:t>If you asked a </a:t>
            </a:r>
            <a:r>
              <a:rPr lang="en-US" dirty="0"/>
              <a:t>B</a:t>
            </a:r>
            <a:r>
              <a:rPr lang="en-US" dirty="0" smtClean="0"/>
              <a:t>ritish person to name a European country that might seek to dominate the continent by military means, until the late nineteenth century the obvious answer would be? </a:t>
            </a:r>
            <a:endParaRPr lang="en-US" dirty="0"/>
          </a:p>
        </p:txBody>
      </p:sp>
      <p:sp>
        <p:nvSpPr>
          <p:cNvPr id="5" name="TextBox 4"/>
          <p:cNvSpPr txBox="1"/>
          <p:nvPr/>
        </p:nvSpPr>
        <p:spPr>
          <a:xfrm>
            <a:off x="6293649" y="2147502"/>
            <a:ext cx="1400663" cy="369332"/>
          </a:xfrm>
          <a:prstGeom prst="rect">
            <a:avLst/>
          </a:prstGeom>
          <a:noFill/>
        </p:spPr>
        <p:txBody>
          <a:bodyPr wrap="square" rtlCol="0">
            <a:spAutoFit/>
          </a:bodyPr>
          <a:lstStyle/>
          <a:p>
            <a:r>
              <a:rPr lang="en-US" dirty="0" smtClean="0"/>
              <a:t>.. Or </a:t>
            </a:r>
            <a:r>
              <a:rPr lang="en-US" dirty="0"/>
              <a:t>R</a:t>
            </a:r>
            <a:r>
              <a:rPr lang="en-US" dirty="0" smtClean="0"/>
              <a:t>ussia</a:t>
            </a:r>
            <a:endParaRPr lang="en-US" dirty="0"/>
          </a:p>
        </p:txBody>
      </p:sp>
      <p:pic>
        <p:nvPicPr>
          <p:cNvPr id="10" name="Picture 9" descr="cccdff9a3c112433d03a9ef20c34c51f--british-museum-online-collecti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036" y="1531262"/>
            <a:ext cx="4066080" cy="5088124"/>
          </a:xfrm>
          <a:prstGeom prst="rect">
            <a:avLst/>
          </a:prstGeom>
        </p:spPr>
      </p:pic>
      <p:pic>
        <p:nvPicPr>
          <p:cNvPr id="11" name="Picture 10" descr="1411746925_116616_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8116" y="3015418"/>
            <a:ext cx="3950140" cy="2591846"/>
          </a:xfrm>
          <a:prstGeom prst="rect">
            <a:avLst/>
          </a:prstGeom>
        </p:spPr>
      </p:pic>
      <p:sp>
        <p:nvSpPr>
          <p:cNvPr id="4" name="TextBox 3"/>
          <p:cNvSpPr txBox="1"/>
          <p:nvPr/>
        </p:nvSpPr>
        <p:spPr>
          <a:xfrm>
            <a:off x="186755" y="1886067"/>
            <a:ext cx="2782652" cy="369332"/>
          </a:xfrm>
          <a:prstGeom prst="rect">
            <a:avLst/>
          </a:prstGeom>
          <a:noFill/>
        </p:spPr>
        <p:txBody>
          <a:bodyPr wrap="square" rtlCol="0">
            <a:spAutoFit/>
          </a:bodyPr>
          <a:lstStyle/>
          <a:p>
            <a:r>
              <a:rPr lang="en-US" dirty="0" smtClean="0"/>
              <a:t>France</a:t>
            </a:r>
            <a:endParaRPr lang="en-US" dirty="0"/>
          </a:p>
        </p:txBody>
      </p:sp>
    </p:spTree>
    <p:extLst>
      <p:ext uri="{BB962C8B-B14F-4D97-AF65-F5344CB8AC3E}">
        <p14:creationId xmlns:p14="http://schemas.microsoft.com/office/powerpoint/2010/main" val="11541093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511" y="265069"/>
            <a:ext cx="7862392" cy="646331"/>
          </a:xfrm>
          <a:prstGeom prst="rect">
            <a:avLst/>
          </a:prstGeom>
          <a:noFill/>
        </p:spPr>
        <p:txBody>
          <a:bodyPr wrap="square" rtlCol="0">
            <a:spAutoFit/>
          </a:bodyPr>
          <a:lstStyle/>
          <a:p>
            <a:r>
              <a:rPr lang="en-US" dirty="0" smtClean="0"/>
              <a:t>If you told a French person that a country was seeking to dominate not just Europe but the world. The only plausible answer would be …</a:t>
            </a:r>
            <a:endParaRPr lang="en-US" dirty="0"/>
          </a:p>
        </p:txBody>
      </p:sp>
      <p:sp>
        <p:nvSpPr>
          <p:cNvPr id="3" name="TextBox 2"/>
          <p:cNvSpPr txBox="1"/>
          <p:nvPr/>
        </p:nvSpPr>
        <p:spPr>
          <a:xfrm>
            <a:off x="373511" y="1447236"/>
            <a:ext cx="2521194" cy="369332"/>
          </a:xfrm>
          <a:prstGeom prst="rect">
            <a:avLst/>
          </a:prstGeom>
          <a:noFill/>
        </p:spPr>
        <p:txBody>
          <a:bodyPr wrap="square" rtlCol="0">
            <a:spAutoFit/>
          </a:bodyPr>
          <a:lstStyle/>
          <a:p>
            <a:r>
              <a:rPr lang="en-US" dirty="0" smtClean="0"/>
              <a:t>The British Empire.</a:t>
            </a:r>
            <a:endParaRPr lang="en-US" dirty="0"/>
          </a:p>
        </p:txBody>
      </p:sp>
      <p:pic>
        <p:nvPicPr>
          <p:cNvPr id="6" name="Picture 5" descr="johnbu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520" y="2308206"/>
            <a:ext cx="3810000" cy="3898900"/>
          </a:xfrm>
          <a:prstGeom prst="rect">
            <a:avLst/>
          </a:prstGeom>
        </p:spPr>
      </p:pic>
      <p:pic>
        <p:nvPicPr>
          <p:cNvPr id="7" name="Picture 6" descr="octopusmap12-1080x8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7334" y="1986437"/>
            <a:ext cx="4712740" cy="3608737"/>
          </a:xfrm>
          <a:prstGeom prst="rect">
            <a:avLst/>
          </a:prstGeom>
        </p:spPr>
      </p:pic>
      <p:sp>
        <p:nvSpPr>
          <p:cNvPr id="8" name="TextBox 7"/>
          <p:cNvSpPr txBox="1"/>
          <p:nvPr/>
        </p:nvSpPr>
        <p:spPr>
          <a:xfrm>
            <a:off x="4327334" y="1447236"/>
            <a:ext cx="3273601" cy="369332"/>
          </a:xfrm>
          <a:prstGeom prst="rect">
            <a:avLst/>
          </a:prstGeom>
          <a:noFill/>
        </p:spPr>
        <p:txBody>
          <a:bodyPr wrap="square" rtlCol="0">
            <a:spAutoFit/>
          </a:bodyPr>
          <a:lstStyle/>
          <a:p>
            <a:r>
              <a:rPr lang="en-US" dirty="0" smtClean="0"/>
              <a:t>Germans would agree</a:t>
            </a:r>
            <a:endParaRPr lang="en-US" dirty="0"/>
          </a:p>
        </p:txBody>
      </p:sp>
    </p:spTree>
    <p:extLst>
      <p:ext uri="{BB962C8B-B14F-4D97-AF65-F5344CB8AC3E}">
        <p14:creationId xmlns:p14="http://schemas.microsoft.com/office/powerpoint/2010/main" val="8919443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6522</TotalTime>
  <Words>3903</Words>
  <Application>Microsoft Macintosh PowerPoint</Application>
  <PresentationFormat>On-screen Show (4:3)</PresentationFormat>
  <Paragraphs>392</Paragraphs>
  <Slides>59</Slides>
  <Notes>0</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Tooze</dc:creator>
  <cp:lastModifiedBy>Adam Tooze</cp:lastModifiedBy>
  <cp:revision>72</cp:revision>
  <dcterms:created xsi:type="dcterms:W3CDTF">2018-01-04T11:22:47Z</dcterms:created>
  <dcterms:modified xsi:type="dcterms:W3CDTF">2018-01-18T20:21:20Z</dcterms:modified>
</cp:coreProperties>
</file>